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84" r:id="rId3"/>
    <p:sldId id="285" r:id="rId4"/>
    <p:sldId id="286" r:id="rId5"/>
    <p:sldId id="257" r:id="rId6"/>
    <p:sldId id="289" r:id="rId7"/>
    <p:sldId id="291" r:id="rId8"/>
    <p:sldId id="258" r:id="rId9"/>
    <p:sldId id="259" r:id="rId10"/>
    <p:sldId id="260" r:id="rId11"/>
    <p:sldId id="261" r:id="rId12"/>
    <p:sldId id="263" r:id="rId13"/>
    <p:sldId id="262" r:id="rId14"/>
    <p:sldId id="264" r:id="rId15"/>
    <p:sldId id="268" r:id="rId16"/>
    <p:sldId id="267" r:id="rId17"/>
    <p:sldId id="270" r:id="rId18"/>
    <p:sldId id="271" r:id="rId19"/>
    <p:sldId id="272" r:id="rId20"/>
    <p:sldId id="274" r:id="rId21"/>
    <p:sldId id="290" r:id="rId22"/>
    <p:sldId id="292" r:id="rId23"/>
  </p:sldIdLst>
  <p:sldSz cx="13004800" cy="9753600"/>
  <p:notesSz cx="6858000" cy="9144000"/>
  <p:defaultTextStyle>
    <a:lvl1pPr>
      <a:defRPr sz="1200">
        <a:latin typeface="Gill Sans"/>
        <a:ea typeface="Gill Sans"/>
        <a:cs typeface="Gill Sans"/>
        <a:sym typeface="Gill Sans"/>
      </a:defRPr>
    </a:lvl1pPr>
    <a:lvl2pPr indent="457200">
      <a:defRPr sz="1200">
        <a:latin typeface="Gill Sans"/>
        <a:ea typeface="Gill Sans"/>
        <a:cs typeface="Gill Sans"/>
        <a:sym typeface="Gill Sans"/>
      </a:defRPr>
    </a:lvl2pPr>
    <a:lvl3pPr indent="914400">
      <a:defRPr sz="1200">
        <a:latin typeface="Gill Sans"/>
        <a:ea typeface="Gill Sans"/>
        <a:cs typeface="Gill Sans"/>
        <a:sym typeface="Gill Sans"/>
      </a:defRPr>
    </a:lvl3pPr>
    <a:lvl4pPr indent="1371600">
      <a:defRPr sz="1200">
        <a:latin typeface="Gill Sans"/>
        <a:ea typeface="Gill Sans"/>
        <a:cs typeface="Gill Sans"/>
        <a:sym typeface="Gill Sans"/>
      </a:defRPr>
    </a:lvl4pPr>
    <a:lvl5pPr indent="1828800">
      <a:defRPr sz="1200">
        <a:latin typeface="Gill Sans"/>
        <a:ea typeface="Gill Sans"/>
        <a:cs typeface="Gill Sans"/>
        <a:sym typeface="Gill Sans"/>
      </a:defRPr>
    </a:lvl5pPr>
    <a:lvl6pPr>
      <a:defRPr sz="1200">
        <a:latin typeface="Gill Sans"/>
        <a:ea typeface="Gill Sans"/>
        <a:cs typeface="Gill Sans"/>
        <a:sym typeface="Gill Sans"/>
      </a:defRPr>
    </a:lvl6pPr>
    <a:lvl7pPr>
      <a:defRPr sz="1200">
        <a:latin typeface="Gill Sans"/>
        <a:ea typeface="Gill Sans"/>
        <a:cs typeface="Gill Sans"/>
        <a:sym typeface="Gill Sans"/>
      </a:defRPr>
    </a:lvl7pPr>
    <a:lvl8pPr>
      <a:defRPr sz="1200">
        <a:latin typeface="Gill Sans"/>
        <a:ea typeface="Gill Sans"/>
        <a:cs typeface="Gill Sans"/>
        <a:sym typeface="Gill Sans"/>
      </a:defRPr>
    </a:lvl8pPr>
    <a:lvl9pPr>
      <a:defRPr sz="1200">
        <a:latin typeface="Gill Sans"/>
        <a:ea typeface="Gill Sans"/>
        <a:cs typeface="Gill Sans"/>
        <a:sym typeface="Gill Sans"/>
      </a:defRPr>
    </a:lvl9pPr>
  </p:defaultTextStyle>
  <p:extLst>
    <p:ext uri="{521415D9-36F7-43E2-AB2F-B90AF26B5E84}">
      <p14:sectionLst xmlns:p14="http://schemas.microsoft.com/office/powerpoint/2010/main">
        <p14:section name="Default Section" id="{F1617587-D5DA-C64B-A317-7BBCBB93D4E4}">
          <p14:sldIdLst>
            <p14:sldId id="287"/>
            <p14:sldId id="284"/>
            <p14:sldId id="285"/>
            <p14:sldId id="286"/>
            <p14:sldId id="257"/>
            <p14:sldId id="289"/>
            <p14:sldId id="291"/>
            <p14:sldId id="258"/>
            <p14:sldId id="259"/>
            <p14:sldId id="260"/>
            <p14:sldId id="261"/>
            <p14:sldId id="263"/>
            <p14:sldId id="262"/>
            <p14:sldId id="264"/>
            <p14:sldId id="268"/>
            <p14:sldId id="267"/>
            <p14:sldId id="270"/>
            <p14:sldId id="271"/>
            <p14:sldId id="272"/>
            <p14:sldId id="274"/>
            <p14:sldId id="290"/>
            <p14:sldId id="292"/>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6"/>
    <p:restoredTop sz="94558"/>
  </p:normalViewPr>
  <p:slideViewPr>
    <p:cSldViewPr snapToGrid="0" snapToObjects="1">
      <p:cViewPr varScale="1">
        <p:scale>
          <a:sx n="82" d="100"/>
          <a:sy n="82" d="100"/>
        </p:scale>
        <p:origin x="1440" y="16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69460264"/>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p>
            <a:pPr lvl="0">
              <a:defRPr sz="1800"/>
            </a:pPr>
            <a:r>
              <a:rPr sz="2400"/>
              <a:t>Students will draw on a plain white paper. Use the overhead to demonstrate how to draw the body, emphasizing the skinny neck and becoming larger and wider at bottom.  Watching someone do this first can be helpful.  Show the next slide for a brief example of various eyes they could create.  Emphasize the eye has a larger circle around and needs to have enough space to paint in. Can switch back to this slide and let the students use as a guide while they finish all the steps listed. </a:t>
            </a:r>
          </a:p>
        </p:txBody>
      </p:sp>
    </p:spTree>
    <p:extLst>
      <p:ext uri="{BB962C8B-B14F-4D97-AF65-F5344CB8AC3E}">
        <p14:creationId xmlns:p14="http://schemas.microsoft.com/office/powerpoint/2010/main" val="97084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lvl1pPr defTabSz="914400">
              <a:lnSpc>
                <a:spcPct val="100000"/>
              </a:lnSpc>
              <a:defRPr sz="2200">
                <a:latin typeface="Lucida Grande"/>
                <a:ea typeface="Lucida Grande"/>
                <a:cs typeface="Lucida Grande"/>
                <a:sym typeface="Lucida Grande"/>
              </a:defRPr>
            </a:lvl1pPr>
          </a:lstStyle>
          <a:p>
            <a:pPr lvl="0">
              <a:defRPr sz="1800"/>
            </a:pPr>
            <a:r>
              <a:rPr sz="2200"/>
              <a:t>Encourage kids to make their own unique eye shape. </a:t>
            </a:r>
          </a:p>
        </p:txBody>
      </p:sp>
    </p:spTree>
    <p:extLst>
      <p:ext uri="{BB962C8B-B14F-4D97-AF65-F5344CB8AC3E}">
        <p14:creationId xmlns:p14="http://schemas.microsoft.com/office/powerpoint/2010/main" val="47437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pPr lvl="0"/>
            <a:endParaRPr/>
          </a:p>
        </p:txBody>
      </p:sp>
      <p:sp>
        <p:nvSpPr>
          <p:cNvPr id="79" name="Shape 79"/>
          <p:cNvSpPr>
            <a:spLocks noGrp="1"/>
          </p:cNvSpPr>
          <p:nvPr>
            <p:ph type="body" sz="quarter" idx="1"/>
          </p:nvPr>
        </p:nvSpPr>
        <p:spPr>
          <a:prstGeom prst="rect">
            <a:avLst/>
          </a:prstGeom>
        </p:spPr>
        <p:txBody>
          <a:bodyPr/>
          <a:lstStyle/>
          <a:p>
            <a:pPr lvl="0">
              <a:defRPr sz="1800"/>
            </a:pPr>
            <a:r>
              <a:rPr sz="2400"/>
              <a:t>Might let students know the paint will be see-through (you’ll see the blue underneath and that’s okay).</a:t>
            </a:r>
          </a:p>
        </p:txBody>
      </p:sp>
    </p:spTree>
    <p:extLst>
      <p:ext uri="{BB962C8B-B14F-4D97-AF65-F5344CB8AC3E}">
        <p14:creationId xmlns:p14="http://schemas.microsoft.com/office/powerpoint/2010/main" val="138184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lvl1pPr>
              <a:defRPr>
                <a:latin typeface="Avenir Book"/>
                <a:ea typeface="Avenir Book"/>
                <a:cs typeface="Avenir Book"/>
                <a:sym typeface="Avenir Book"/>
              </a:defRPr>
            </a:lvl1pPr>
          </a:lstStyle>
          <a:p>
            <a:pPr lvl="0">
              <a:defRPr sz="1800"/>
            </a:pPr>
            <a:r>
              <a:rPr sz="2400"/>
              <a:t>Important to encourage students to place brushes in water cup between uses as the acrylic dries quickly and makes clean-up very difficult if paint has dried inside brushes.</a:t>
            </a:r>
          </a:p>
        </p:txBody>
      </p:sp>
    </p:spTree>
    <p:extLst>
      <p:ext uri="{BB962C8B-B14F-4D97-AF65-F5344CB8AC3E}">
        <p14:creationId xmlns:p14="http://schemas.microsoft.com/office/powerpoint/2010/main" val="184265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prstGeom prst="rect">
            <a:avLst/>
          </a:prstGeom>
        </p:spPr>
        <p:txBody>
          <a:bodyPr/>
          <a:lstStyle/>
          <a:p>
            <a:pPr lvl="0"/>
            <a:endParaRPr/>
          </a:p>
        </p:txBody>
      </p:sp>
      <p:sp>
        <p:nvSpPr>
          <p:cNvPr id="102" name="Shape 102"/>
          <p:cNvSpPr>
            <a:spLocks noGrp="1"/>
          </p:cNvSpPr>
          <p:nvPr>
            <p:ph type="body" sz="quarter" idx="1"/>
          </p:nvPr>
        </p:nvSpPr>
        <p:spPr>
          <a:prstGeom prst="rect">
            <a:avLst/>
          </a:prstGeom>
        </p:spPr>
        <p:txBody>
          <a:bodyPr/>
          <a:lstStyle/>
          <a:p>
            <a:pPr lvl="0">
              <a:defRPr sz="1800"/>
            </a:pPr>
            <a:r>
              <a:rPr sz="2400"/>
              <a:t>Again, one fairly even coat.  It’s okay if brush strokes show.</a:t>
            </a:r>
          </a:p>
        </p:txBody>
      </p:sp>
    </p:spTree>
    <p:extLst>
      <p:ext uri="{BB962C8B-B14F-4D97-AF65-F5344CB8AC3E}">
        <p14:creationId xmlns:p14="http://schemas.microsoft.com/office/powerpoint/2010/main" val="162391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a:defRPr sz="1800"/>
            </a:pPr>
            <a:r>
              <a:rPr sz="2400"/>
              <a:t>Students are applying one even coat.  A second coat will be added when dry.</a:t>
            </a:r>
          </a:p>
        </p:txBody>
      </p:sp>
    </p:spTree>
    <p:extLst>
      <p:ext uri="{BB962C8B-B14F-4D97-AF65-F5344CB8AC3E}">
        <p14:creationId xmlns:p14="http://schemas.microsoft.com/office/powerpoint/2010/main" val="73658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a:defRPr sz="1800"/>
            </a:pPr>
            <a:r>
              <a:rPr sz="2400"/>
              <a:t>(First coat will be be dry and second coat should cling well).</a:t>
            </a:r>
          </a:p>
        </p:txBody>
      </p:sp>
    </p:spTree>
    <p:extLst>
      <p:ext uri="{BB962C8B-B14F-4D97-AF65-F5344CB8AC3E}">
        <p14:creationId xmlns:p14="http://schemas.microsoft.com/office/powerpoint/2010/main" val="78072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pPr lvl="0"/>
            <a:endParaRPr/>
          </a:p>
        </p:txBody>
      </p:sp>
      <p:sp>
        <p:nvSpPr>
          <p:cNvPr id="127" name="Shape 127"/>
          <p:cNvSpPr>
            <a:spLocks noGrp="1"/>
          </p:cNvSpPr>
          <p:nvPr>
            <p:ph type="body" sz="quarter" idx="1"/>
          </p:nvPr>
        </p:nvSpPr>
        <p:spPr>
          <a:prstGeom prst="rect">
            <a:avLst/>
          </a:prstGeom>
        </p:spPr>
        <p:txBody>
          <a:bodyPr/>
          <a:lstStyle/>
          <a:p>
            <a:pPr lvl="0">
              <a:defRPr sz="1800"/>
            </a:pPr>
            <a:r>
              <a:rPr sz="2400"/>
              <a:t>Helpful for one docent or volunteer to carry around two of the colors and another helper can take the other two colors.</a:t>
            </a:r>
          </a:p>
        </p:txBody>
      </p:sp>
    </p:spTree>
    <p:extLst>
      <p:ext uri="{BB962C8B-B14F-4D97-AF65-F5344CB8AC3E}">
        <p14:creationId xmlns:p14="http://schemas.microsoft.com/office/powerpoint/2010/main" val="205777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 name="Shape 8"/>
          <p:cNvSpPr>
            <a:spLocks noGrp="1"/>
          </p:cNvSpPr>
          <p:nvPr>
            <p:ph type="title"/>
          </p:nvPr>
        </p:nvSpPr>
        <p:spPr>
          <a:xfrm>
            <a:off x="1269999" y="0"/>
            <a:ext cx="10464801" cy="4940300"/>
          </a:xfrm>
          <a:prstGeom prst="rect">
            <a:avLst/>
          </a:prstGeom>
        </p:spPr>
        <p:txBody>
          <a:bodyPr anchor="b"/>
          <a:lstStyle/>
          <a:p>
            <a:pPr lvl="0"/>
            <a:endParaRPr/>
          </a:p>
        </p:txBody>
      </p:sp>
      <p:sp>
        <p:nvSpPr>
          <p:cNvPr id="9" name="Shape 9"/>
          <p:cNvSpPr>
            <a:spLocks noGrp="1"/>
          </p:cNvSpPr>
          <p:nvPr>
            <p:ph type="body" idx="1"/>
          </p:nvPr>
        </p:nvSpPr>
        <p:spPr>
          <a:xfrm>
            <a:off x="1269999" y="5029200"/>
            <a:ext cx="10464801" cy="3568700"/>
          </a:xfrm>
          <a:prstGeom prst="rect">
            <a:avLst/>
          </a:prstGeom>
        </p:spPr>
        <p:txBody>
          <a:bodyPr/>
          <a:lstStyle/>
          <a:p>
            <a:pPr marL="0" lvl="0" indent="0" algn="ctr">
              <a:spcBef>
                <a:spcPts val="0"/>
              </a:spcBef>
              <a:buSzTx/>
              <a:buFontTx/>
              <a:buNone/>
              <a:defRPr sz="3600"/>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hape 28"/>
          <p:cNvSpPr>
            <a:spLocks noGrp="1"/>
          </p:cNvSpPr>
          <p:nvPr>
            <p:ph type="title"/>
          </p:nvPr>
        </p:nvSpPr>
        <p:spPr>
          <a:xfrm>
            <a:off x="1270000" y="240862"/>
            <a:ext cx="10464800" cy="2464676"/>
          </a:xfrm>
          <a:prstGeom prst="rect">
            <a:avLst/>
          </a:prstGeom>
        </p:spPr>
        <p:txBody>
          <a:bodyPr/>
          <a:lstStyle/>
          <a:p>
            <a:pPr lvl="0">
              <a:defRPr sz="1800"/>
            </a:pPr>
            <a:r>
              <a:rPr sz="8400"/>
              <a:t>Click to edit Master title style</a:t>
            </a:r>
          </a:p>
        </p:txBody>
      </p:sp>
      <p:sp>
        <p:nvSpPr>
          <p:cNvPr id="29" name="Shape 29"/>
          <p:cNvSpPr>
            <a:spLocks noGrp="1"/>
          </p:cNvSpPr>
          <p:nvPr>
            <p:ph type="body" idx="1"/>
          </p:nvPr>
        </p:nvSpPr>
        <p:spPr>
          <a:xfrm>
            <a:off x="1270000" y="2705537"/>
            <a:ext cx="5041900" cy="5841126"/>
          </a:xfrm>
          <a:prstGeom prst="rect">
            <a:avLst/>
          </a:prstGeom>
        </p:spPr>
        <p:txBody>
          <a:bodyPr anchor="ct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8400"/>
              <a:t>Click to edit Master title style</a:t>
            </a:r>
          </a:p>
        </p:txBody>
      </p:sp>
      <p:sp>
        <p:nvSpPr>
          <p:cNvPr id="32" name="Shape 32"/>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4" name="Shape 34"/>
          <p:cNvSpPr>
            <a:spLocks noGrp="1"/>
          </p:cNvSpPr>
          <p:nvPr>
            <p:ph type="title"/>
          </p:nvPr>
        </p:nvSpPr>
        <p:spPr>
          <a:xfrm>
            <a:off x="1270000" y="240862"/>
            <a:ext cx="10464800" cy="2464676"/>
          </a:xfrm>
          <a:prstGeom prst="rect">
            <a:avLst/>
          </a:prstGeom>
        </p:spPr>
        <p:txBody>
          <a:bodyPr/>
          <a:lstStyle/>
          <a:p>
            <a:pPr lvl="0">
              <a:defRPr sz="1800"/>
            </a:pPr>
            <a:r>
              <a:rPr sz="8400"/>
              <a:t>Click to edit Master title style</a:t>
            </a:r>
          </a:p>
        </p:txBody>
      </p:sp>
      <p:sp>
        <p:nvSpPr>
          <p:cNvPr id="35" name="Shape 35"/>
          <p:cNvSpPr>
            <a:spLocks noGrp="1"/>
          </p:cNvSpPr>
          <p:nvPr>
            <p:ph type="body" idx="1"/>
          </p:nvPr>
        </p:nvSpPr>
        <p:spPr>
          <a:xfrm>
            <a:off x="7772400" y="2705537"/>
            <a:ext cx="3962400" cy="5841126"/>
          </a:xfrm>
          <a:prstGeom prst="rect">
            <a:avLst/>
          </a:prstGeom>
        </p:spPr>
        <p:txBody>
          <a:bodyPr anchor="ct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7" name="Shape 37"/>
          <p:cNvSpPr>
            <a:spLocks noGrp="1"/>
          </p:cNvSpPr>
          <p:nvPr>
            <p:ph type="title"/>
          </p:nvPr>
        </p:nvSpPr>
        <p:spPr>
          <a:xfrm>
            <a:off x="1270000" y="240862"/>
            <a:ext cx="10464800" cy="2464676"/>
          </a:xfrm>
          <a:prstGeom prst="rect">
            <a:avLst/>
          </a:prstGeom>
        </p:spPr>
        <p:txBody>
          <a:bodyPr/>
          <a:lstStyle/>
          <a:p>
            <a:pPr lvl="0">
              <a:defRPr sz="1800"/>
            </a:pPr>
            <a:r>
              <a:rPr sz="8400"/>
              <a:t>Title Text</a:t>
            </a:r>
          </a:p>
        </p:txBody>
      </p:sp>
      <p:sp>
        <p:nvSpPr>
          <p:cNvPr id="38" name="Shape 38"/>
          <p:cNvSpPr>
            <a:spLocks noGrp="1"/>
          </p:cNvSpPr>
          <p:nvPr>
            <p:ph type="body" idx="1"/>
          </p:nvPr>
        </p:nvSpPr>
        <p:spPr>
          <a:xfrm>
            <a:off x="1270000" y="2705537"/>
            <a:ext cx="5041900" cy="5841126"/>
          </a:xfrm>
          <a:prstGeom prst="rect">
            <a:avLst/>
          </a:prstGeom>
        </p:spPr>
        <p:txBody>
          <a:bodyPr anchor="ct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title"/>
          </p:nvPr>
        </p:nvSpPr>
        <p:spPr>
          <a:xfrm>
            <a:off x="1270000" y="2971800"/>
            <a:ext cx="10464800" cy="38100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body" idx="1"/>
          </p:nvPr>
        </p:nvSpPr>
        <p:spPr>
          <a:xfrm>
            <a:off x="1270000" y="1270000"/>
            <a:ext cx="10464800" cy="7213600"/>
          </a:xfrm>
          <a:prstGeom prst="rect">
            <a:avLst/>
          </a:prstGeom>
        </p:spPr>
        <p:txBody>
          <a:bodyPr anchor="ctr"/>
          <a:lstStyle>
            <a:lvl1pPr marL="838200" indent="-571500">
              <a:spcBef>
                <a:spcPts val="4800"/>
              </a:spcBef>
              <a:defRPr sz="4200"/>
            </a:lvl1pPr>
            <a:lvl2pPr marL="1282700" indent="-571500">
              <a:spcBef>
                <a:spcPts val="4800"/>
              </a:spcBef>
              <a:defRPr sz="4200"/>
            </a:lvl2pPr>
            <a:lvl3pPr marL="1727200" indent="-571500">
              <a:spcBef>
                <a:spcPts val="4800"/>
              </a:spcBef>
              <a:defRPr sz="4200"/>
            </a:lvl3pPr>
            <a:lvl4pPr marL="2171700" indent="-571500">
              <a:spcBef>
                <a:spcPts val="4800"/>
              </a:spcBef>
              <a:defRPr sz="4200"/>
            </a:lvl4pPr>
            <a:lvl5pPr marL="2616200" indent="-571500">
              <a:spcBef>
                <a:spcPts val="4800"/>
              </a:spcBef>
              <a:defRPr sz="4200"/>
            </a:lvl5pPr>
          </a:lstStyle>
          <a:p>
            <a:pPr lvl="0">
              <a:defRPr sz="1800"/>
            </a:pPr>
            <a:r>
              <a:rPr sz="4200"/>
              <a:t>Click to edit Master text styles</a:t>
            </a:r>
          </a:p>
          <a:p>
            <a:pPr lvl="1">
              <a:defRPr sz="1800"/>
            </a:pPr>
            <a:r>
              <a:rPr sz="4200"/>
              <a:t>Second level</a:t>
            </a:r>
          </a:p>
          <a:p>
            <a:pPr lvl="2">
              <a:defRPr sz="1800"/>
            </a:pPr>
            <a:r>
              <a:rPr sz="4200"/>
              <a:t>Third level</a:t>
            </a:r>
          </a:p>
          <a:p>
            <a:pPr lvl="3">
              <a:defRPr sz="1800"/>
            </a:pPr>
            <a:r>
              <a:rPr sz="4200"/>
              <a:t>Fourth level</a:t>
            </a:r>
          </a:p>
          <a:p>
            <a:pPr lvl="4">
              <a:defRPr sz="1800"/>
            </a:pPr>
            <a:r>
              <a:rPr sz="4200"/>
              <a:t>Fifth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title"/>
          </p:nvPr>
        </p:nvSpPr>
        <p:spPr>
          <a:xfrm>
            <a:off x="1270000" y="7366000"/>
            <a:ext cx="10464800" cy="17018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 name="Shape 17"/>
          <p:cNvSpPr>
            <a:spLocks noGrp="1"/>
          </p:cNvSpPr>
          <p:nvPr>
            <p:ph type="title"/>
          </p:nvPr>
        </p:nvSpPr>
        <p:spPr>
          <a:xfrm>
            <a:off x="1270000" y="7366000"/>
            <a:ext cx="10464800" cy="17018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 name="Shape 19"/>
          <p:cNvSpPr>
            <a:spLocks noGrp="1"/>
          </p:cNvSpPr>
          <p:nvPr>
            <p:ph type="body" idx="1"/>
          </p:nvPr>
        </p:nvSpPr>
        <p:spPr>
          <a:xfrm>
            <a:off x="635000" y="4787900"/>
            <a:ext cx="5867400" cy="4965700"/>
          </a:xfrm>
          <a:prstGeom prst="rect">
            <a:avLst/>
          </a:prstGeom>
        </p:spPr>
        <p:txBody>
          <a:bodyPr/>
          <a:lstStyle>
            <a:lvl1pPr marL="0" indent="0" algn="ctr">
              <a:spcBef>
                <a:spcPts val="0"/>
              </a:spcBef>
              <a:buSzTx/>
              <a:buFontTx/>
              <a:buNone/>
              <a:defRPr sz="3400"/>
            </a:lvl1pPr>
            <a:lvl2pPr marL="0" indent="0" algn="ctr">
              <a:spcBef>
                <a:spcPts val="0"/>
              </a:spcBef>
              <a:buSzTx/>
              <a:buFontTx/>
              <a:buNone/>
              <a:defRPr sz="3400"/>
            </a:lvl2pPr>
            <a:lvl3pPr marL="0" indent="0" algn="ctr">
              <a:spcBef>
                <a:spcPts val="0"/>
              </a:spcBef>
              <a:buSzTx/>
              <a:buFontTx/>
              <a:buNone/>
              <a:defRPr sz="3400"/>
            </a:lvl3pPr>
            <a:lvl4pPr marL="0" indent="0" algn="ctr">
              <a:spcBef>
                <a:spcPts val="0"/>
              </a:spcBef>
              <a:buSzTx/>
              <a:buFontTx/>
              <a:buNone/>
              <a:defRPr sz="3400"/>
            </a:lvl4pPr>
            <a:lvl5pPr marL="0" indent="0" algn="ctr">
              <a:spcBef>
                <a:spcPts val="0"/>
              </a:spcBef>
              <a:buSzTx/>
              <a:buFontTx/>
              <a:buNone/>
              <a:defRPr sz="3400"/>
            </a:lvl5pPr>
          </a:lstStyle>
          <a:p>
            <a:pPr lvl="0">
              <a:defRPr sz="1800"/>
            </a:pPr>
            <a:r>
              <a:rPr sz="3400"/>
              <a:t>Click to edit Master text styles</a:t>
            </a:r>
          </a:p>
          <a:p>
            <a:pPr lvl="1">
              <a:defRPr sz="1800"/>
            </a:pPr>
            <a:r>
              <a:rPr sz="3400"/>
              <a:t>Second level</a:t>
            </a:r>
          </a:p>
          <a:p>
            <a:pPr lvl="2">
              <a:defRPr sz="1800"/>
            </a:pPr>
            <a:r>
              <a:rPr sz="3400"/>
              <a:t>Third level</a:t>
            </a:r>
          </a:p>
          <a:p>
            <a:pPr lvl="3">
              <a:defRPr sz="1800"/>
            </a:pPr>
            <a:r>
              <a:rPr sz="3400"/>
              <a:t>Fourth level</a:t>
            </a:r>
          </a:p>
          <a:p>
            <a:pPr lvl="4">
              <a:defRPr sz="1800"/>
            </a:pPr>
            <a:r>
              <a:rPr sz="3400"/>
              <a:t>Fifth level</a:t>
            </a:r>
          </a:p>
        </p:txBody>
      </p:sp>
      <p:sp>
        <p:nvSpPr>
          <p:cNvPr id="20" name="Shape 20"/>
          <p:cNvSpPr>
            <a:spLocks noGrp="1"/>
          </p:cNvSpPr>
          <p:nvPr>
            <p:ph type="title"/>
          </p:nvPr>
        </p:nvSpPr>
        <p:spPr>
          <a:xfrm>
            <a:off x="635000" y="0"/>
            <a:ext cx="5867400" cy="4711700"/>
          </a:xfrm>
          <a:prstGeom prst="rect">
            <a:avLst/>
          </a:prstGeom>
        </p:spPr>
        <p:txBody>
          <a:bodyPr anchor="b"/>
          <a:lstStyle>
            <a:lvl1pPr>
              <a:defRPr sz="7000"/>
            </a:lvl1pPr>
          </a:lstStyle>
          <a:p>
            <a:pPr lvl="0">
              <a:defRPr sz="1800"/>
            </a:pPr>
            <a:r>
              <a:rPr sz="7000"/>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2" name="Shape 22"/>
          <p:cNvSpPr>
            <a:spLocks noGrp="1"/>
          </p:cNvSpPr>
          <p:nvPr>
            <p:ph type="body" idx="1"/>
          </p:nvPr>
        </p:nvSpPr>
        <p:spPr>
          <a:xfrm>
            <a:off x="635000" y="4787900"/>
            <a:ext cx="5867400" cy="4965700"/>
          </a:xfrm>
          <a:prstGeom prst="rect">
            <a:avLst/>
          </a:prstGeom>
        </p:spPr>
        <p:txBody>
          <a:bodyPr/>
          <a:lstStyle>
            <a:lvl1pPr marL="0" indent="0" algn="ctr">
              <a:spcBef>
                <a:spcPts val="0"/>
              </a:spcBef>
              <a:buSzTx/>
              <a:buFontTx/>
              <a:buNone/>
              <a:defRPr sz="3400"/>
            </a:lvl1pPr>
            <a:lvl2pPr marL="0" indent="0" algn="ctr">
              <a:spcBef>
                <a:spcPts val="0"/>
              </a:spcBef>
              <a:buSzTx/>
              <a:buFontTx/>
              <a:buNone/>
              <a:defRPr sz="3400"/>
            </a:lvl2pPr>
            <a:lvl3pPr marL="0" indent="0" algn="ctr">
              <a:spcBef>
                <a:spcPts val="0"/>
              </a:spcBef>
              <a:buSzTx/>
              <a:buFontTx/>
              <a:buNone/>
              <a:defRPr sz="3400"/>
            </a:lvl3pPr>
            <a:lvl4pPr marL="0" indent="0" algn="ctr">
              <a:spcBef>
                <a:spcPts val="0"/>
              </a:spcBef>
              <a:buSzTx/>
              <a:buFontTx/>
              <a:buNone/>
              <a:defRPr sz="3400"/>
            </a:lvl4pPr>
            <a:lvl5pPr marL="0" indent="0" algn="ctr">
              <a:spcBef>
                <a:spcPts val="0"/>
              </a:spcBef>
              <a:buSzTx/>
              <a:buFontTx/>
              <a:buNone/>
              <a:defRPr sz="3400"/>
            </a:lvl5pPr>
          </a:lstStyle>
          <a:p>
            <a:pPr lvl="0">
              <a:defRPr sz="1800"/>
            </a:pPr>
            <a:r>
              <a:rPr sz="3400"/>
              <a:t>Click to edit Master text styles</a:t>
            </a:r>
          </a:p>
          <a:p>
            <a:pPr lvl="1">
              <a:defRPr sz="1800"/>
            </a:pPr>
            <a:r>
              <a:rPr sz="3400"/>
              <a:t>Second level</a:t>
            </a:r>
          </a:p>
          <a:p>
            <a:pPr lvl="2">
              <a:defRPr sz="1800"/>
            </a:pPr>
            <a:r>
              <a:rPr sz="3400"/>
              <a:t>Third level</a:t>
            </a:r>
          </a:p>
          <a:p>
            <a:pPr lvl="3">
              <a:defRPr sz="1800"/>
            </a:pPr>
            <a:r>
              <a:rPr sz="3400"/>
              <a:t>Fourth level</a:t>
            </a:r>
          </a:p>
          <a:p>
            <a:pPr lvl="4">
              <a:defRPr sz="1800"/>
            </a:pPr>
            <a:r>
              <a:rPr sz="3400"/>
              <a:t>Fifth level</a:t>
            </a:r>
          </a:p>
        </p:txBody>
      </p:sp>
      <p:sp>
        <p:nvSpPr>
          <p:cNvPr id="23" name="Shape 23"/>
          <p:cNvSpPr>
            <a:spLocks noGrp="1"/>
          </p:cNvSpPr>
          <p:nvPr>
            <p:ph type="title"/>
          </p:nvPr>
        </p:nvSpPr>
        <p:spPr>
          <a:xfrm>
            <a:off x="635000" y="0"/>
            <a:ext cx="5867400" cy="4711700"/>
          </a:xfrm>
          <a:prstGeom prst="rect">
            <a:avLst/>
          </a:prstGeom>
        </p:spPr>
        <p:txBody>
          <a:bodyPr anchor="b"/>
          <a:lstStyle>
            <a:lvl1pPr>
              <a:defRPr sz="7000"/>
            </a:lvl1pPr>
          </a:lstStyle>
          <a:p>
            <a:pPr lvl="0">
              <a:defRPr sz="1800"/>
            </a:pPr>
            <a:r>
              <a:rPr sz="7000"/>
              <a:t>Click to edit Master title style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Shape 25"/>
          <p:cNvSpPr>
            <a:spLocks noGrp="1"/>
          </p:cNvSpPr>
          <p:nvPr>
            <p:ph type="title"/>
          </p:nvPr>
        </p:nvSpPr>
        <p:spPr>
          <a:xfrm>
            <a:off x="1270000" y="254000"/>
            <a:ext cx="10464800" cy="24384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177800"/>
            <a:ext cx="10464800" cy="259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8400"/>
              <a:t>Click to edit Master title style</a:t>
            </a:r>
          </a:p>
        </p:txBody>
      </p:sp>
      <p:sp>
        <p:nvSpPr>
          <p:cNvPr id="3" name="Shape 3"/>
          <p:cNvSpPr>
            <a:spLocks noGrp="1"/>
          </p:cNvSpPr>
          <p:nvPr>
            <p:ph type="body" idx="1"/>
          </p:nvPr>
        </p:nvSpPr>
        <p:spPr>
          <a:xfrm>
            <a:off x="1270000" y="2768600"/>
            <a:ext cx="10464800" cy="698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algn="ctr">
        <a:defRPr sz="8400">
          <a:latin typeface="Gill Sans"/>
          <a:ea typeface="Gill Sans"/>
          <a:cs typeface="Gill Sans"/>
          <a:sym typeface="Gill Sans"/>
        </a:defRPr>
      </a:lvl1pPr>
      <a:lvl2pPr algn="ctr">
        <a:defRPr sz="8400">
          <a:latin typeface="Gill Sans"/>
          <a:ea typeface="Gill Sans"/>
          <a:cs typeface="Gill Sans"/>
          <a:sym typeface="Gill Sans"/>
        </a:defRPr>
      </a:lvl2pPr>
      <a:lvl3pPr algn="ctr">
        <a:defRPr sz="8400">
          <a:latin typeface="Gill Sans"/>
          <a:ea typeface="Gill Sans"/>
          <a:cs typeface="Gill Sans"/>
          <a:sym typeface="Gill Sans"/>
        </a:defRPr>
      </a:lvl3pPr>
      <a:lvl4pPr algn="ctr">
        <a:defRPr sz="8400">
          <a:latin typeface="Gill Sans"/>
          <a:ea typeface="Gill Sans"/>
          <a:cs typeface="Gill Sans"/>
          <a:sym typeface="Gill Sans"/>
        </a:defRPr>
      </a:lvl4pPr>
      <a:lvl5pPr algn="ctr">
        <a:defRPr sz="8400">
          <a:latin typeface="Gill Sans"/>
          <a:ea typeface="Gill Sans"/>
          <a:cs typeface="Gill Sans"/>
          <a:sym typeface="Gill Sans"/>
        </a:defRPr>
      </a:lvl5pPr>
      <a:lvl6pPr indent="457200" algn="ctr">
        <a:defRPr sz="8400">
          <a:latin typeface="Gill Sans"/>
          <a:ea typeface="Gill Sans"/>
          <a:cs typeface="Gill Sans"/>
          <a:sym typeface="Gill Sans"/>
        </a:defRPr>
      </a:lvl6pPr>
      <a:lvl7pPr indent="914400" algn="ctr">
        <a:defRPr sz="8400">
          <a:latin typeface="Gill Sans"/>
          <a:ea typeface="Gill Sans"/>
          <a:cs typeface="Gill Sans"/>
          <a:sym typeface="Gill Sans"/>
        </a:defRPr>
      </a:lvl7pPr>
      <a:lvl8pPr indent="1371600" algn="ctr">
        <a:defRPr sz="8400">
          <a:latin typeface="Gill Sans"/>
          <a:ea typeface="Gill Sans"/>
          <a:cs typeface="Gill Sans"/>
          <a:sym typeface="Gill Sans"/>
        </a:defRPr>
      </a:lvl8pPr>
      <a:lvl9pPr indent="1828800" algn="ctr">
        <a:defRPr sz="8400">
          <a:latin typeface="Gill Sans"/>
          <a:ea typeface="Gill Sans"/>
          <a:cs typeface="Gill Sans"/>
          <a:sym typeface="Gill Sans"/>
        </a:defRPr>
      </a:lvl9pPr>
    </p:titleStyle>
    <p:bodyStyle>
      <a:lvl1pPr marL="760412" indent="-493712">
        <a:spcBef>
          <a:spcPts val="3800"/>
        </a:spcBef>
        <a:buSzPct val="171000"/>
        <a:buFont typeface="Gill Sans"/>
        <a:buChar char="•"/>
        <a:defRPr sz="3200">
          <a:latin typeface="Gill Sans"/>
          <a:ea typeface="Gill Sans"/>
          <a:cs typeface="Gill Sans"/>
          <a:sym typeface="Gill Sans"/>
        </a:defRPr>
      </a:lvl1pPr>
      <a:lvl2pPr marL="1204912" indent="-493712">
        <a:spcBef>
          <a:spcPts val="3800"/>
        </a:spcBef>
        <a:buSzPct val="171000"/>
        <a:buFont typeface="Gill Sans"/>
        <a:buChar char="•"/>
        <a:defRPr sz="3200">
          <a:latin typeface="Gill Sans"/>
          <a:ea typeface="Gill Sans"/>
          <a:cs typeface="Gill Sans"/>
          <a:sym typeface="Gill Sans"/>
        </a:defRPr>
      </a:lvl2pPr>
      <a:lvl3pPr marL="1649412" indent="-493712">
        <a:spcBef>
          <a:spcPts val="3800"/>
        </a:spcBef>
        <a:buSzPct val="171000"/>
        <a:buFont typeface="Gill Sans"/>
        <a:buChar char="•"/>
        <a:defRPr sz="3200">
          <a:latin typeface="Gill Sans"/>
          <a:ea typeface="Gill Sans"/>
          <a:cs typeface="Gill Sans"/>
          <a:sym typeface="Gill Sans"/>
        </a:defRPr>
      </a:lvl3pPr>
      <a:lvl4pPr marL="2093912" indent="-493712">
        <a:spcBef>
          <a:spcPts val="3800"/>
        </a:spcBef>
        <a:buSzPct val="171000"/>
        <a:buFont typeface="Gill Sans"/>
        <a:buChar char="•"/>
        <a:defRPr sz="3200">
          <a:latin typeface="Gill Sans"/>
          <a:ea typeface="Gill Sans"/>
          <a:cs typeface="Gill Sans"/>
          <a:sym typeface="Gill Sans"/>
        </a:defRPr>
      </a:lvl4pPr>
      <a:lvl5pPr marL="2538412" indent="-493712">
        <a:spcBef>
          <a:spcPts val="3800"/>
        </a:spcBef>
        <a:buSzPct val="171000"/>
        <a:buFont typeface="Gill Sans"/>
        <a:buChar char="•"/>
        <a:defRPr sz="3200">
          <a:latin typeface="Gill Sans"/>
          <a:ea typeface="Gill Sans"/>
          <a:cs typeface="Gill Sans"/>
          <a:sym typeface="Gill Sans"/>
        </a:defRPr>
      </a:lvl5pPr>
      <a:lvl6pPr marL="2995612" indent="-493712">
        <a:spcBef>
          <a:spcPts val="3800"/>
        </a:spcBef>
        <a:buSzPct val="171000"/>
        <a:buFont typeface="Gill Sans"/>
        <a:buChar char="•"/>
        <a:defRPr sz="3200">
          <a:latin typeface="Gill Sans"/>
          <a:ea typeface="Gill Sans"/>
          <a:cs typeface="Gill Sans"/>
          <a:sym typeface="Gill Sans"/>
        </a:defRPr>
      </a:lvl6pPr>
      <a:lvl7pPr marL="3452812" indent="-493712">
        <a:spcBef>
          <a:spcPts val="3800"/>
        </a:spcBef>
        <a:buSzPct val="171000"/>
        <a:buFont typeface="Gill Sans"/>
        <a:buChar char="•"/>
        <a:defRPr sz="3200">
          <a:latin typeface="Gill Sans"/>
          <a:ea typeface="Gill Sans"/>
          <a:cs typeface="Gill Sans"/>
          <a:sym typeface="Gill Sans"/>
        </a:defRPr>
      </a:lvl7pPr>
      <a:lvl8pPr marL="3910012" indent="-493712">
        <a:spcBef>
          <a:spcPts val="3800"/>
        </a:spcBef>
        <a:buSzPct val="171000"/>
        <a:buFont typeface="Gill Sans"/>
        <a:buChar char="•"/>
        <a:defRPr sz="3200">
          <a:latin typeface="Gill Sans"/>
          <a:ea typeface="Gill Sans"/>
          <a:cs typeface="Gill Sans"/>
          <a:sym typeface="Gill Sans"/>
        </a:defRPr>
      </a:lvl8pPr>
      <a:lvl9pPr marL="4367212" indent="-493712">
        <a:spcBef>
          <a:spcPts val="3800"/>
        </a:spcBef>
        <a:buSzPct val="171000"/>
        <a:buFont typeface="Gill Sans"/>
        <a:buChar char="•"/>
        <a:defRPr sz="3200">
          <a:latin typeface="Gill Sans"/>
          <a:ea typeface="Gill Sans"/>
          <a:cs typeface="Gill Sans"/>
          <a:sym typeface="Gill Sans"/>
        </a:defRPr>
      </a:lvl9pPr>
    </p:bodyStyle>
    <p:otherStyle>
      <a:lvl1pPr algn="r">
        <a:defRPr sz="1200">
          <a:solidFill>
            <a:schemeClr val="tx1"/>
          </a:solidFill>
          <a:latin typeface="+mn-lt"/>
          <a:ea typeface="+mn-ea"/>
          <a:cs typeface="+mn-cs"/>
          <a:sym typeface="Gill Sans"/>
        </a:defRPr>
      </a:lvl1pPr>
      <a:lvl2pPr indent="457200" algn="r">
        <a:defRPr sz="1200">
          <a:solidFill>
            <a:schemeClr val="tx1"/>
          </a:solidFill>
          <a:latin typeface="+mn-lt"/>
          <a:ea typeface="+mn-ea"/>
          <a:cs typeface="+mn-cs"/>
          <a:sym typeface="Gill Sans"/>
        </a:defRPr>
      </a:lvl2pPr>
      <a:lvl3pPr indent="914400" algn="r">
        <a:defRPr sz="1200">
          <a:solidFill>
            <a:schemeClr val="tx1"/>
          </a:solidFill>
          <a:latin typeface="+mn-lt"/>
          <a:ea typeface="+mn-ea"/>
          <a:cs typeface="+mn-cs"/>
          <a:sym typeface="Gill Sans"/>
        </a:defRPr>
      </a:lvl3pPr>
      <a:lvl4pPr indent="1371600" algn="r">
        <a:defRPr sz="1200">
          <a:solidFill>
            <a:schemeClr val="tx1"/>
          </a:solidFill>
          <a:latin typeface="+mn-lt"/>
          <a:ea typeface="+mn-ea"/>
          <a:cs typeface="+mn-cs"/>
          <a:sym typeface="Gill Sans"/>
        </a:defRPr>
      </a:lvl4pPr>
      <a:lvl5pPr indent="1828800" algn="r">
        <a:defRPr sz="1200">
          <a:solidFill>
            <a:schemeClr val="tx1"/>
          </a:solidFill>
          <a:latin typeface="+mn-lt"/>
          <a:ea typeface="+mn-ea"/>
          <a:cs typeface="+mn-cs"/>
          <a:sym typeface="Gill Sans"/>
        </a:defRPr>
      </a:lvl5pPr>
      <a:lvl6pPr algn="r">
        <a:defRPr sz="1200">
          <a:solidFill>
            <a:schemeClr val="tx1"/>
          </a:solidFill>
          <a:latin typeface="+mn-lt"/>
          <a:ea typeface="+mn-ea"/>
          <a:cs typeface="+mn-cs"/>
          <a:sym typeface="Gill Sans"/>
        </a:defRPr>
      </a:lvl6pPr>
      <a:lvl7pPr algn="r">
        <a:defRPr sz="1200">
          <a:solidFill>
            <a:schemeClr val="tx1"/>
          </a:solidFill>
          <a:latin typeface="+mn-lt"/>
          <a:ea typeface="+mn-ea"/>
          <a:cs typeface="+mn-cs"/>
          <a:sym typeface="Gill Sans"/>
        </a:defRPr>
      </a:lvl7pPr>
      <a:lvl8pPr algn="r">
        <a:defRPr sz="1200">
          <a:solidFill>
            <a:schemeClr val="tx1"/>
          </a:solidFill>
          <a:latin typeface="+mn-lt"/>
          <a:ea typeface="+mn-ea"/>
          <a:cs typeface="+mn-cs"/>
          <a:sym typeface="Gill Sans"/>
        </a:defRPr>
      </a:lvl8pPr>
      <a:lvl9pPr algn="r">
        <a:defRPr sz="12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tiff"/><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tiff"/><Relationship Id="rId7" Type="http://schemas.openxmlformats.org/officeDocument/2006/relationships/image" Target="../media/image40.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tiff"/></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2.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tif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2B3A-A255-974B-85BB-7B9B48003409}"/>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23D5D780-19BF-684B-93D1-13A5D0A55C9F}"/>
              </a:ext>
            </a:extLst>
          </p:cNvPr>
          <p:cNvSpPr txBox="1"/>
          <p:nvPr/>
        </p:nvSpPr>
        <p:spPr>
          <a:xfrm>
            <a:off x="550333" y="569429"/>
            <a:ext cx="11904133" cy="15542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3500" dirty="0">
                <a:solidFill>
                  <a:srgbClr val="000000"/>
                </a:solidFill>
              </a:rPr>
              <a:t>Peacock on acetate with metallics</a:t>
            </a:r>
          </a:p>
          <a:p>
            <a:pPr marL="0" marR="0" indent="0" algn="ctr" defTabSz="914400" rtl="0" fontAlgn="auto" latinLnBrk="1"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Gill Sans"/>
                <a:ea typeface="Gill Sans"/>
                <a:cs typeface="Gill Sans"/>
                <a:sym typeface="Gill Sans"/>
              </a:rPr>
              <a:t>Study on Visual Texture</a:t>
            </a:r>
          </a:p>
          <a:p>
            <a:pPr marL="0" marR="0" indent="0" algn="ctr" defTabSz="9144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Gill Sans"/>
              <a:ea typeface="Gill Sans"/>
              <a:cs typeface="Gill Sans"/>
              <a:sym typeface="Gill Sans"/>
            </a:endParaRPr>
          </a:p>
        </p:txBody>
      </p:sp>
      <p:pic>
        <p:nvPicPr>
          <p:cNvPr id="4" name="Picture 3">
            <a:extLst>
              <a:ext uri="{FF2B5EF4-FFF2-40B4-BE49-F238E27FC236}">
                <a16:creationId xmlns:a16="http://schemas.microsoft.com/office/drawing/2014/main" id="{0B2B062C-2C75-7D4E-8FA1-6F63A5C0CF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508" y="2370664"/>
            <a:ext cx="12761783" cy="6299202"/>
          </a:xfrm>
          <a:prstGeom prst="rect">
            <a:avLst/>
          </a:prstGeom>
        </p:spPr>
      </p:pic>
      <p:sp>
        <p:nvSpPr>
          <p:cNvPr id="6" name="TextBox 5">
            <a:extLst>
              <a:ext uri="{FF2B5EF4-FFF2-40B4-BE49-F238E27FC236}">
                <a16:creationId xmlns:a16="http://schemas.microsoft.com/office/drawing/2014/main" id="{5D2FB43C-9337-FC4A-9797-D3EE5DCB0E5D}"/>
              </a:ext>
            </a:extLst>
          </p:cNvPr>
          <p:cNvSpPr txBox="1"/>
          <p:nvPr/>
        </p:nvSpPr>
        <p:spPr>
          <a:xfrm rot="10800000" flipH="1" flipV="1">
            <a:off x="121507" y="8916831"/>
            <a:ext cx="4388499"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Gill Sans"/>
                <a:ea typeface="Gill Sans"/>
                <a:cs typeface="Gill Sans"/>
                <a:sym typeface="Gill Sans"/>
              </a:rPr>
              <a:t>Written by Kari </a:t>
            </a:r>
            <a:r>
              <a:rPr kumimoji="0" lang="en-US" sz="1500" b="0" i="0" u="none" strike="noStrike" cap="none" spc="0" normalizeH="0" baseline="0" dirty="0" err="1">
                <a:ln>
                  <a:noFill/>
                </a:ln>
                <a:solidFill>
                  <a:srgbClr val="000000"/>
                </a:solidFill>
                <a:effectLst/>
                <a:uFillTx/>
                <a:latin typeface="Gill Sans"/>
                <a:ea typeface="Gill Sans"/>
                <a:cs typeface="Gill Sans"/>
                <a:sym typeface="Gill Sans"/>
              </a:rPr>
              <a:t>Feistner</a:t>
            </a:r>
            <a:r>
              <a:rPr kumimoji="0" lang="en-US" sz="1500" b="0" i="0" u="none" strike="noStrike" cap="none" spc="0" normalizeH="0" baseline="0" dirty="0">
                <a:ln>
                  <a:noFill/>
                </a:ln>
                <a:solidFill>
                  <a:srgbClr val="000000"/>
                </a:solidFill>
                <a:effectLst/>
                <a:uFillTx/>
                <a:latin typeface="Gill Sans"/>
                <a:ea typeface="Gill Sans"/>
                <a:cs typeface="Gill Sans"/>
                <a:sym typeface="Gill Sans"/>
              </a:rPr>
              <a:t> (Edited by Docents)</a:t>
            </a:r>
          </a:p>
          <a:p>
            <a:pPr marL="0" marR="0" indent="0" algn="ctr" defTabSz="914400" rtl="0" fontAlgn="auto" latinLnBrk="1" hangingPunct="0">
              <a:lnSpc>
                <a:spcPct val="100000"/>
              </a:lnSpc>
              <a:spcBef>
                <a:spcPts val="0"/>
              </a:spcBef>
              <a:spcAft>
                <a:spcPts val="0"/>
              </a:spcAft>
              <a:buClrTx/>
              <a:buSzTx/>
              <a:buFontTx/>
              <a:buNone/>
              <a:tabLst/>
            </a:pPr>
            <a:r>
              <a:rPr lang="en-US" sz="1500" dirty="0">
                <a:solidFill>
                  <a:srgbClr val="000000"/>
                </a:solidFill>
              </a:rPr>
              <a:t>Creekside Elementary</a:t>
            </a:r>
            <a:endParaRPr kumimoji="0" lang="en-US" sz="1500" b="0" i="0" u="none" strike="noStrike" cap="none" spc="0" normalizeH="0" baseline="0" dirty="0">
              <a:ln>
                <a:noFill/>
              </a:ln>
              <a:solidFill>
                <a:srgbClr val="000000"/>
              </a:solidFill>
              <a:effectLst/>
              <a:uFillTx/>
              <a:latin typeface="Gill Sans"/>
              <a:ea typeface="Gill Sans"/>
              <a:cs typeface="Gill Sans"/>
              <a:sym typeface="Gill Sans"/>
            </a:endParaRPr>
          </a:p>
          <a:p>
            <a:pPr marL="0" marR="0" indent="0" algn="ctr" defTabSz="9144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47446484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5DE24F-1CE6-C744-B8D5-E6573DBA82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855146" y="3655948"/>
            <a:ext cx="7013813" cy="4267200"/>
          </a:xfrm>
          <a:prstGeom prst="rect">
            <a:avLst/>
          </a:prstGeom>
        </p:spPr>
      </p:pic>
      <p:pic>
        <p:nvPicPr>
          <p:cNvPr id="4" name="Picture 3">
            <a:extLst>
              <a:ext uri="{FF2B5EF4-FFF2-40B4-BE49-F238E27FC236}">
                <a16:creationId xmlns:a16="http://schemas.microsoft.com/office/drawing/2014/main" id="{670F5662-C62C-8F4C-A640-1124BD6B64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277"/>
          <a:stretch/>
        </p:blipFill>
        <p:spPr>
          <a:xfrm rot="5400000">
            <a:off x="4000687" y="4726598"/>
            <a:ext cx="5003424" cy="4136291"/>
          </a:xfrm>
          <a:prstGeom prst="rect">
            <a:avLst/>
          </a:prstGeom>
        </p:spPr>
      </p:pic>
      <p:sp>
        <p:nvSpPr>
          <p:cNvPr id="2" name="Shape 58">
            <a:extLst>
              <a:ext uri="{FF2B5EF4-FFF2-40B4-BE49-F238E27FC236}">
                <a16:creationId xmlns:a16="http://schemas.microsoft.com/office/drawing/2014/main" id="{0D51086F-030E-9B8D-1232-070CE1C51CE9}"/>
              </a:ext>
            </a:extLst>
          </p:cNvPr>
          <p:cNvSpPr/>
          <p:nvPr/>
        </p:nvSpPr>
        <p:spPr>
          <a:xfrm>
            <a:off x="885614" y="605258"/>
            <a:ext cx="7485681" cy="33547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Trace Drawing Onto Plexiglass</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Write your name on the plexiglass.</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Place drawing  over plexiglass.</a:t>
            </a:r>
          </a:p>
          <a:p>
            <a:pPr marL="514350" lvl="0" indent="-514350" algn="l">
              <a:spcAft>
                <a:spcPts val="1200"/>
              </a:spcAft>
              <a:buSzPct val="100000"/>
              <a:buFont typeface="+mj-lt"/>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Trace using black sharpie.</a:t>
            </a:r>
          </a:p>
          <a:p>
            <a:pPr marL="514350" lvl="0" indent="-514350" algn="l">
              <a:spcAft>
                <a:spcPts val="1200"/>
              </a:spcAft>
              <a:buSzPct val="100000"/>
              <a:buFont typeface="+mj-lt"/>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Fill in beak hole and eyeball with black.</a:t>
            </a:r>
          </a:p>
          <a:p>
            <a:pPr marL="514350" lvl="0" indent="-514350" algn="l">
              <a:spcAft>
                <a:spcPts val="1200"/>
              </a:spcAft>
              <a:buSzPct val="100000"/>
              <a:buFont typeface="+mj-lt"/>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Do. Not trace the crest.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5651C5-3CA4-E149-937F-6C2F5C3C7A29}"/>
              </a:ext>
            </a:extLst>
          </p:cNvPr>
          <p:cNvPicPr>
            <a:picLocks noChangeAspect="1"/>
          </p:cNvPicPr>
          <p:nvPr/>
        </p:nvPicPr>
        <p:blipFill rotWithShape="1">
          <a:blip r:embed="rId2"/>
          <a:srcRect l="15050"/>
          <a:stretch/>
        </p:blipFill>
        <p:spPr>
          <a:xfrm>
            <a:off x="674425" y="5191429"/>
            <a:ext cx="6228109" cy="4116916"/>
          </a:xfrm>
          <a:prstGeom prst="rect">
            <a:avLst/>
          </a:prstGeom>
        </p:spPr>
      </p:pic>
      <p:pic>
        <p:nvPicPr>
          <p:cNvPr id="4" name="Picture 3">
            <a:extLst>
              <a:ext uri="{FF2B5EF4-FFF2-40B4-BE49-F238E27FC236}">
                <a16:creationId xmlns:a16="http://schemas.microsoft.com/office/drawing/2014/main" id="{6A113D25-F025-9A4E-809D-E441FD03D4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239"/>
          <a:stretch/>
        </p:blipFill>
        <p:spPr>
          <a:xfrm rot="5400000">
            <a:off x="6407012" y="3384982"/>
            <a:ext cx="6955536" cy="4891189"/>
          </a:xfrm>
          <a:prstGeom prst="rect">
            <a:avLst/>
          </a:prstGeom>
        </p:spPr>
      </p:pic>
      <p:sp>
        <p:nvSpPr>
          <p:cNvPr id="8" name="Shape 58">
            <a:extLst>
              <a:ext uri="{FF2B5EF4-FFF2-40B4-BE49-F238E27FC236}">
                <a16:creationId xmlns:a16="http://schemas.microsoft.com/office/drawing/2014/main" id="{D1BAFF92-B78B-FC00-F9E5-71383244418B}"/>
              </a:ext>
            </a:extLst>
          </p:cNvPr>
          <p:cNvSpPr/>
          <p:nvPr/>
        </p:nvSpPr>
        <p:spPr>
          <a:xfrm>
            <a:off x="885615" y="759147"/>
            <a:ext cx="6228108" cy="395233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Draw the crest</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Using a gold sharpie start drawing lines off the top of the head up toward the edge of the plexiglass.</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Try to keep the gold pen on the black tracing line.</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Add a blue fuzzy feather or star to the </a:t>
            </a:r>
            <a:br>
              <a:rPr lang="en-US" sz="2600" dirty="0">
                <a:latin typeface="Gill Sans" panose="020B0502020104020203" pitchFamily="34" charset="-79"/>
                <a:ea typeface="Times New Roman"/>
                <a:cs typeface="Gill Sans" panose="020B0502020104020203" pitchFamily="34" charset="-79"/>
                <a:sym typeface="Times New Roman"/>
              </a:rPr>
            </a:br>
            <a:r>
              <a:rPr lang="en-US" sz="2600" dirty="0">
                <a:latin typeface="Gill Sans" panose="020B0502020104020203" pitchFamily="34" charset="-79"/>
                <a:ea typeface="Times New Roman"/>
                <a:cs typeface="Gill Sans" panose="020B0502020104020203" pitchFamily="34" charset="-79"/>
                <a:sym typeface="Times New Roman"/>
              </a:rPr>
              <a:t>top of the gold lines.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866EA9-DAD0-F64A-97F2-FFF829D7D1D7}"/>
              </a:ext>
            </a:extLst>
          </p:cNvPr>
          <p:cNvPicPr>
            <a:picLocks noChangeAspect="1"/>
          </p:cNvPicPr>
          <p:nvPr/>
        </p:nvPicPr>
        <p:blipFill>
          <a:blip r:embed="rId3"/>
          <a:stretch>
            <a:fillRect/>
          </a:stretch>
        </p:blipFill>
        <p:spPr>
          <a:xfrm>
            <a:off x="2038193" y="2488590"/>
            <a:ext cx="8928414" cy="6683556"/>
          </a:xfrm>
          <a:prstGeom prst="rect">
            <a:avLst/>
          </a:prstGeom>
        </p:spPr>
      </p:pic>
      <p:sp>
        <p:nvSpPr>
          <p:cNvPr id="4" name="TextBox 3">
            <a:extLst>
              <a:ext uri="{FF2B5EF4-FFF2-40B4-BE49-F238E27FC236}">
                <a16:creationId xmlns:a16="http://schemas.microsoft.com/office/drawing/2014/main" id="{A80057A3-23B4-9D93-3B0B-0C5D352F027C}"/>
              </a:ext>
            </a:extLst>
          </p:cNvPr>
          <p:cNvSpPr txBox="1"/>
          <p:nvPr/>
        </p:nvSpPr>
        <p:spPr>
          <a:xfrm>
            <a:off x="3251631" y="776633"/>
            <a:ext cx="6501538" cy="14848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Another reminder of what</a:t>
            </a:r>
            <a:br>
              <a:rPr lang="en-US" sz="3200" b="1" dirty="0">
                <a:latin typeface="Gill Sans" panose="020B0502020104020203" pitchFamily="34" charset="-79"/>
                <a:ea typeface="Times New Roman"/>
                <a:cs typeface="Gill Sans" panose="020B0502020104020203" pitchFamily="34" charset="-79"/>
                <a:sym typeface="Times New Roman"/>
              </a:rPr>
            </a:br>
            <a:r>
              <a:rPr lang="en-US" sz="3200" b="1" dirty="0">
                <a:latin typeface="Gill Sans" panose="020B0502020104020203" pitchFamily="34" charset="-79"/>
                <a:ea typeface="Times New Roman"/>
                <a:cs typeface="Gill Sans" panose="020B0502020104020203" pitchFamily="34" charset="-79"/>
                <a:sym typeface="Times New Roman"/>
              </a:rPr>
              <a:t>a Peacock looks like.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97A3AC-1626-394B-A6E0-0C12DA724020}"/>
              </a:ext>
            </a:extLst>
          </p:cNvPr>
          <p:cNvPicPr>
            <a:picLocks noChangeAspect="1"/>
          </p:cNvPicPr>
          <p:nvPr/>
        </p:nvPicPr>
        <p:blipFill>
          <a:blip r:embed="rId2"/>
          <a:stretch>
            <a:fillRect/>
          </a:stretch>
        </p:blipFill>
        <p:spPr>
          <a:xfrm>
            <a:off x="993928" y="4935691"/>
            <a:ext cx="6895280" cy="4273131"/>
          </a:xfrm>
          <a:prstGeom prst="rect">
            <a:avLst/>
          </a:prstGeom>
        </p:spPr>
      </p:pic>
      <p:pic>
        <p:nvPicPr>
          <p:cNvPr id="5" name="Picture 4">
            <a:extLst>
              <a:ext uri="{FF2B5EF4-FFF2-40B4-BE49-F238E27FC236}">
                <a16:creationId xmlns:a16="http://schemas.microsoft.com/office/drawing/2014/main" id="{F015E2E7-4099-0E4A-949E-491E191FAA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523" b="11200"/>
          <a:stretch/>
        </p:blipFill>
        <p:spPr>
          <a:xfrm rot="5400000">
            <a:off x="8064366" y="525215"/>
            <a:ext cx="4207197" cy="3902444"/>
          </a:xfrm>
          <a:prstGeom prst="rect">
            <a:avLst/>
          </a:prstGeom>
        </p:spPr>
      </p:pic>
      <p:sp>
        <p:nvSpPr>
          <p:cNvPr id="3" name="Shape 58">
            <a:extLst>
              <a:ext uri="{FF2B5EF4-FFF2-40B4-BE49-F238E27FC236}">
                <a16:creationId xmlns:a16="http://schemas.microsoft.com/office/drawing/2014/main" id="{6ADB5D73-DC84-47E8-92F9-10D613A5F463}"/>
              </a:ext>
            </a:extLst>
          </p:cNvPr>
          <p:cNvSpPr/>
          <p:nvPr/>
        </p:nvSpPr>
        <p:spPr>
          <a:xfrm>
            <a:off x="885613" y="814444"/>
            <a:ext cx="6569072" cy="33239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Start the background</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Using </a:t>
            </a:r>
            <a:r>
              <a:rPr lang="en-US" sz="2800" b="1" dirty="0">
                <a:solidFill>
                  <a:srgbClr val="333399"/>
                </a:solidFill>
                <a:latin typeface="Times New Roman"/>
                <a:ea typeface="Times New Roman"/>
                <a:cs typeface="Times New Roman"/>
                <a:sym typeface="Times New Roman"/>
              </a:rPr>
              <a:t>Dark Blue</a:t>
            </a:r>
            <a:r>
              <a:rPr lang="en-US" sz="2800" b="1" dirty="0">
                <a:latin typeface="Times New Roman"/>
                <a:ea typeface="Times New Roman"/>
                <a:cs typeface="Times New Roman"/>
                <a:sym typeface="Times New Roman"/>
              </a:rPr>
              <a:t> </a:t>
            </a:r>
            <a:r>
              <a:rPr lang="en-US" sz="2600" dirty="0">
                <a:latin typeface="Gill Sans" panose="020B0502020104020203" pitchFamily="34" charset="-79"/>
                <a:ea typeface="Times New Roman"/>
                <a:cs typeface="Gill Sans" panose="020B0502020104020203" pitchFamily="34" charset="-79"/>
                <a:sym typeface="Times New Roman"/>
              </a:rPr>
              <a:t>sharpie make small dots around your peacock. (leave space, these will be the center of your feathers.</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Then choose one color to paint over the blue dots (not blue). Maybe pink or </a:t>
            </a:r>
            <a:r>
              <a:rPr lang="en-US" sz="2600" dirty="0" err="1">
                <a:latin typeface="Gill Sans" panose="020B0502020104020203" pitchFamily="34" charset="-79"/>
                <a:ea typeface="Times New Roman"/>
                <a:cs typeface="Gill Sans" panose="020B0502020104020203" pitchFamily="34" charset="-79"/>
                <a:sym typeface="Times New Roman"/>
              </a:rPr>
              <a:t>seagreen</a:t>
            </a:r>
            <a:r>
              <a:rPr lang="en-US" sz="2600" dirty="0">
                <a:latin typeface="Gill Sans" panose="020B0502020104020203" pitchFamily="34" charset="-79"/>
                <a:ea typeface="Times New Roman"/>
                <a:cs typeface="Gill Sans" panose="020B0502020104020203" pitchFamily="34" charset="-79"/>
                <a:sym typeface="Times New Roman"/>
              </a:rPr>
              <a:t>. We also have the pink sharpies.</a:t>
            </a:r>
          </a:p>
        </p:txBody>
      </p:sp>
      <p:pic>
        <p:nvPicPr>
          <p:cNvPr id="4" name="Picture 3">
            <a:extLst>
              <a:ext uri="{FF2B5EF4-FFF2-40B4-BE49-F238E27FC236}">
                <a16:creationId xmlns:a16="http://schemas.microsoft.com/office/drawing/2014/main" id="{5651FCDC-C0DA-2F5C-CF9B-D66C14378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72" t="7743" b="7144"/>
          <a:stretch/>
        </p:blipFill>
        <p:spPr>
          <a:xfrm rot="5400000">
            <a:off x="8063935" y="5043961"/>
            <a:ext cx="4208058" cy="412166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526892" y="3404052"/>
            <a:ext cx="5975508" cy="109498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20000"/>
              </a:lnSpc>
              <a:defRPr sz="1800"/>
            </a:pPr>
            <a:r>
              <a:rPr sz="3100" dirty="0">
                <a:solidFill>
                  <a:srgbClr val="C00000"/>
                </a:solidFill>
                <a:latin typeface="Gill Sans" panose="020B0502020104020203" pitchFamily="34" charset="-79"/>
                <a:ea typeface="Times New Roman"/>
                <a:cs typeface="Gill Sans" panose="020B0502020104020203" pitchFamily="34" charset="-79"/>
                <a:sym typeface="Times New Roman"/>
              </a:rPr>
              <a:t>**Make sure you put your brushes </a:t>
            </a:r>
          </a:p>
          <a:p>
            <a:pPr lvl="0" algn="ctr">
              <a:lnSpc>
                <a:spcPct val="120000"/>
              </a:lnSpc>
              <a:defRPr sz="1800"/>
            </a:pPr>
            <a:r>
              <a:rPr sz="3100" dirty="0">
                <a:solidFill>
                  <a:srgbClr val="C00000"/>
                </a:solidFill>
                <a:latin typeface="Gill Sans" panose="020B0502020104020203" pitchFamily="34" charset="-79"/>
                <a:ea typeface="Times New Roman"/>
                <a:cs typeface="Gill Sans" panose="020B0502020104020203" pitchFamily="34" charset="-79"/>
                <a:sym typeface="Times New Roman"/>
              </a:rPr>
              <a:t>into the water cup when not in use!</a:t>
            </a:r>
          </a:p>
        </p:txBody>
      </p:sp>
      <p:pic>
        <p:nvPicPr>
          <p:cNvPr id="4" name="Picture 3">
            <a:extLst>
              <a:ext uri="{FF2B5EF4-FFF2-40B4-BE49-F238E27FC236}">
                <a16:creationId xmlns:a16="http://schemas.microsoft.com/office/drawing/2014/main" id="{67E80497-22FC-2543-B065-4DF5FB0E6BAF}"/>
              </a:ext>
            </a:extLst>
          </p:cNvPr>
          <p:cNvPicPr>
            <a:picLocks noChangeAspect="1"/>
          </p:cNvPicPr>
          <p:nvPr/>
        </p:nvPicPr>
        <p:blipFill>
          <a:blip r:embed="rId3"/>
          <a:stretch>
            <a:fillRect/>
          </a:stretch>
        </p:blipFill>
        <p:spPr>
          <a:xfrm>
            <a:off x="818920" y="5649997"/>
            <a:ext cx="5010414" cy="3389398"/>
          </a:xfrm>
          <a:prstGeom prst="rect">
            <a:avLst/>
          </a:prstGeom>
        </p:spPr>
      </p:pic>
      <p:pic>
        <p:nvPicPr>
          <p:cNvPr id="3" name="Picture 2">
            <a:extLst>
              <a:ext uri="{FF2B5EF4-FFF2-40B4-BE49-F238E27FC236}">
                <a16:creationId xmlns:a16="http://schemas.microsoft.com/office/drawing/2014/main" id="{B6BC354B-8766-AA40-9A97-02CE1C92D0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31584" y="1889046"/>
            <a:ext cx="8370924" cy="5975508"/>
          </a:xfrm>
          <a:prstGeom prst="rect">
            <a:avLst/>
          </a:prstGeom>
        </p:spPr>
      </p:pic>
      <p:sp>
        <p:nvSpPr>
          <p:cNvPr id="2" name="Shape 58">
            <a:extLst>
              <a:ext uri="{FF2B5EF4-FFF2-40B4-BE49-F238E27FC236}">
                <a16:creationId xmlns:a16="http://schemas.microsoft.com/office/drawing/2014/main" id="{C4FDC189-E68B-4F45-E5B2-348E71B9478B}"/>
              </a:ext>
            </a:extLst>
          </p:cNvPr>
          <p:cNvSpPr/>
          <p:nvPr/>
        </p:nvSpPr>
        <p:spPr>
          <a:xfrm>
            <a:off x="885613" y="714205"/>
            <a:ext cx="5616787" cy="15388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More Eye Detail</a:t>
            </a:r>
          </a:p>
          <a:p>
            <a:pPr lvl="0" algn="l">
              <a:spcAft>
                <a:spcPts val="1200"/>
              </a:spcAft>
              <a:buSzPct val="100000"/>
              <a:defRPr sz="1800"/>
            </a:pPr>
            <a:r>
              <a:rPr lang="en-US" sz="2600" dirty="0">
                <a:latin typeface="Gill Sans" panose="020B0502020104020203" pitchFamily="34" charset="-79"/>
                <a:ea typeface="Times New Roman"/>
                <a:cs typeface="Gill Sans" panose="020B0502020104020203" pitchFamily="34" charset="-79"/>
                <a:sym typeface="Times New Roman"/>
              </a:rPr>
              <a:t>Using the White Paint Pens, paint around the eyes and beak.</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791469" y="1770782"/>
            <a:ext cx="6313253" cy="665291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457200" lvl="0" indent="-457200" algn="l">
              <a:lnSpc>
                <a:spcPct val="120000"/>
              </a:lnSpc>
              <a:buFont typeface="Arial" panose="020B0604020202020204" pitchFamily="34" charset="0"/>
              <a:buChar char="•"/>
              <a:defRPr sz="1800"/>
            </a:pPr>
            <a:r>
              <a:rPr sz="3300" dirty="0">
                <a:latin typeface="Gill Sans" panose="020B0502020104020203" pitchFamily="34" charset="-79"/>
                <a:ea typeface="Times New Roman"/>
                <a:cs typeface="Gill Sans" panose="020B0502020104020203" pitchFamily="34" charset="-79"/>
                <a:sym typeface="Times New Roman"/>
              </a:rPr>
              <a:t>Use </a:t>
            </a:r>
            <a:r>
              <a:rPr lang="en-US" sz="3300" dirty="0">
                <a:latin typeface="Gill Sans" panose="020B0502020104020203" pitchFamily="34" charset="-79"/>
                <a:ea typeface="Times New Roman"/>
                <a:cs typeface="Gill Sans" panose="020B0502020104020203" pitchFamily="34" charset="-79"/>
                <a:sym typeface="Times New Roman"/>
              </a:rPr>
              <a:t>small and medium </a:t>
            </a:r>
            <a:r>
              <a:rPr sz="3300" dirty="0">
                <a:latin typeface="Gill Sans" panose="020B0502020104020203" pitchFamily="34" charset="-79"/>
                <a:ea typeface="Times New Roman"/>
                <a:cs typeface="Gill Sans" panose="020B0502020104020203" pitchFamily="34" charset="-79"/>
                <a:sym typeface="Times New Roman"/>
              </a:rPr>
              <a:t>brush</a:t>
            </a:r>
            <a:r>
              <a:rPr lang="en-US" sz="3300" dirty="0">
                <a:latin typeface="Gill Sans" panose="020B0502020104020203" pitchFamily="34" charset="-79"/>
                <a:ea typeface="Times New Roman"/>
                <a:cs typeface="Gill Sans" panose="020B0502020104020203" pitchFamily="34" charset="-79"/>
                <a:sym typeface="Times New Roman"/>
              </a:rPr>
              <a:t>es</a:t>
            </a:r>
            <a:r>
              <a:rPr sz="3300" dirty="0">
                <a:latin typeface="Gill Sans" panose="020B0502020104020203" pitchFamily="34" charset="-79"/>
                <a:ea typeface="Times New Roman"/>
                <a:cs typeface="Gill Sans" panose="020B0502020104020203" pitchFamily="34" charset="-79"/>
                <a:sym typeface="Times New Roman"/>
              </a:rPr>
              <a:t> to fill in the body with </a:t>
            </a:r>
            <a:r>
              <a:rPr sz="3300" dirty="0">
                <a:solidFill>
                  <a:srgbClr val="333399"/>
                </a:solidFill>
                <a:latin typeface="Gill Sans" panose="020B0502020104020203" pitchFamily="34" charset="-79"/>
                <a:ea typeface="Times New Roman"/>
                <a:cs typeface="Gill Sans" panose="020B0502020104020203" pitchFamily="34" charset="-79"/>
                <a:sym typeface="Times New Roman"/>
              </a:rPr>
              <a:t>Blue</a:t>
            </a:r>
            <a:r>
              <a:rPr sz="3300" dirty="0">
                <a:latin typeface="Gill Sans" panose="020B0502020104020203" pitchFamily="34" charset="-79"/>
                <a:ea typeface="Times New Roman"/>
                <a:cs typeface="Gill Sans" panose="020B0502020104020203" pitchFamily="34" charset="-79"/>
                <a:sym typeface="Times New Roman"/>
              </a:rPr>
              <a:t> Paint</a:t>
            </a:r>
            <a:r>
              <a:rPr lang="en-US" sz="3300" dirty="0">
                <a:latin typeface="Gill Sans" panose="020B0502020104020203" pitchFamily="34" charset="-79"/>
                <a:ea typeface="Times New Roman"/>
                <a:cs typeface="Gill Sans" panose="020B0502020104020203" pitchFamily="34" charset="-79"/>
                <a:sym typeface="Times New Roman"/>
              </a:rPr>
              <a:t>.</a:t>
            </a:r>
          </a:p>
          <a:p>
            <a:pPr marL="457200" lvl="0" indent="-457200" algn="l">
              <a:lnSpc>
                <a:spcPct val="120000"/>
              </a:lnSpc>
              <a:buFont typeface="Arial" panose="020B0604020202020204" pitchFamily="34" charset="0"/>
              <a:buChar char="•"/>
              <a:defRPr sz="1800"/>
            </a:pPr>
            <a:r>
              <a:rPr lang="en-US" sz="3300" dirty="0">
                <a:latin typeface="Gill Sans" panose="020B0502020104020203" pitchFamily="34" charset="-79"/>
                <a:ea typeface="Times New Roman"/>
                <a:cs typeface="Gill Sans" panose="020B0502020104020203" pitchFamily="34" charset="-79"/>
                <a:sym typeface="Times New Roman"/>
              </a:rPr>
              <a:t>Start with a small brush and work from the top of the peacock’s head and move down.  </a:t>
            </a:r>
          </a:p>
          <a:p>
            <a:pPr marL="457200" lvl="0" indent="-457200" algn="l">
              <a:lnSpc>
                <a:spcPct val="120000"/>
              </a:lnSpc>
              <a:buFont typeface="Arial" panose="020B0604020202020204" pitchFamily="34" charset="0"/>
              <a:buChar char="•"/>
              <a:defRPr sz="1800"/>
            </a:pPr>
            <a:r>
              <a:rPr lang="en-US" sz="3300" dirty="0">
                <a:latin typeface="Gill Sans" panose="020B0502020104020203" pitchFamily="34" charset="-79"/>
                <a:ea typeface="Times New Roman"/>
                <a:cs typeface="Gill Sans" panose="020B0502020104020203" pitchFamily="34" charset="-79"/>
                <a:sym typeface="Times New Roman"/>
              </a:rPr>
              <a:t>When dried add a second coat of blue, the paint is transparent, but after more coats it will look right.</a:t>
            </a:r>
          </a:p>
          <a:p>
            <a:pPr marL="457200" lvl="0" indent="-457200" algn="l">
              <a:lnSpc>
                <a:spcPct val="120000"/>
              </a:lnSpc>
              <a:buFont typeface="Arial" panose="020B0604020202020204" pitchFamily="34" charset="0"/>
              <a:buChar char="•"/>
              <a:defRPr sz="1800"/>
            </a:pPr>
            <a:r>
              <a:rPr lang="en-US" sz="3300" dirty="0">
                <a:latin typeface="Gill Sans" panose="020B0502020104020203" pitchFamily="34" charset="-79"/>
                <a:ea typeface="Times New Roman"/>
                <a:cs typeface="Gill Sans" panose="020B0502020104020203" pitchFamily="34" charset="-79"/>
                <a:sym typeface="Times New Roman"/>
              </a:rPr>
              <a:t>You may need to rotate the plexiglass to prevent your hand from smearing any wet paint.</a:t>
            </a:r>
            <a:endParaRPr sz="3300" dirty="0">
              <a:latin typeface="Gill Sans" panose="020B0502020104020203" pitchFamily="34" charset="-79"/>
              <a:ea typeface="Times New Roman"/>
              <a:cs typeface="Gill Sans" panose="020B0502020104020203" pitchFamily="34" charset="-79"/>
              <a:sym typeface="Times New Roman"/>
            </a:endParaRPr>
          </a:p>
        </p:txBody>
      </p:sp>
      <p:pic>
        <p:nvPicPr>
          <p:cNvPr id="3" name="Picture 2">
            <a:extLst>
              <a:ext uri="{FF2B5EF4-FFF2-40B4-BE49-F238E27FC236}">
                <a16:creationId xmlns:a16="http://schemas.microsoft.com/office/drawing/2014/main" id="{6D1C8B02-DDB3-4A4A-BC03-FF4A6DD04F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357325" y="892355"/>
            <a:ext cx="4041648" cy="3031236"/>
          </a:xfrm>
          <a:prstGeom prst="rect">
            <a:avLst/>
          </a:prstGeom>
        </p:spPr>
      </p:pic>
      <p:pic>
        <p:nvPicPr>
          <p:cNvPr id="8" name="Picture 7">
            <a:extLst>
              <a:ext uri="{FF2B5EF4-FFF2-40B4-BE49-F238E27FC236}">
                <a16:creationId xmlns:a16="http://schemas.microsoft.com/office/drawing/2014/main" id="{ECBCC756-DDC3-D84B-8FF3-7E15D0DB30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292771" y="5023979"/>
            <a:ext cx="5201992" cy="3031236"/>
          </a:xfrm>
          <a:prstGeom prst="rect">
            <a:avLst/>
          </a:prstGeom>
        </p:spPr>
      </p:pic>
      <p:sp>
        <p:nvSpPr>
          <p:cNvPr id="2" name="Shape 58">
            <a:extLst>
              <a:ext uri="{FF2B5EF4-FFF2-40B4-BE49-F238E27FC236}">
                <a16:creationId xmlns:a16="http://schemas.microsoft.com/office/drawing/2014/main" id="{48F0F939-3DDC-899B-9443-E793C4729F6F}"/>
              </a:ext>
            </a:extLst>
          </p:cNvPr>
          <p:cNvSpPr/>
          <p:nvPr/>
        </p:nvSpPr>
        <p:spPr>
          <a:xfrm>
            <a:off x="885613" y="876478"/>
            <a:ext cx="5616787" cy="6538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Paint the Body</a:t>
            </a:r>
            <a:endParaRPr lang="en-US" sz="2600" dirty="0">
              <a:latin typeface="Gill Sans" panose="020B0502020104020203" pitchFamily="34" charset="-79"/>
              <a:ea typeface="Times New Roman"/>
              <a:cs typeface="Gill Sans" panose="020B0502020104020203" pitchFamily="34" charset="-79"/>
              <a:sym typeface="Times New Roman"/>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936C7F-7A94-0B4C-A889-6BE5D052ED5A}"/>
              </a:ext>
            </a:extLst>
          </p:cNvPr>
          <p:cNvPicPr>
            <a:picLocks noChangeAspect="1"/>
          </p:cNvPicPr>
          <p:nvPr/>
        </p:nvPicPr>
        <p:blipFill>
          <a:blip r:embed="rId3"/>
          <a:stretch>
            <a:fillRect/>
          </a:stretch>
        </p:blipFill>
        <p:spPr>
          <a:xfrm>
            <a:off x="6904869" y="5838180"/>
            <a:ext cx="5276809" cy="3505034"/>
          </a:xfrm>
          <a:prstGeom prst="rect">
            <a:avLst/>
          </a:prstGeom>
        </p:spPr>
      </p:pic>
      <p:pic>
        <p:nvPicPr>
          <p:cNvPr id="4" name="Picture 3">
            <a:extLst>
              <a:ext uri="{FF2B5EF4-FFF2-40B4-BE49-F238E27FC236}">
                <a16:creationId xmlns:a16="http://schemas.microsoft.com/office/drawing/2014/main" id="{33FEDB77-5C82-C240-8812-5CFE7577E154}"/>
              </a:ext>
            </a:extLst>
          </p:cNvPr>
          <p:cNvPicPr>
            <a:picLocks noChangeAspect="1"/>
          </p:cNvPicPr>
          <p:nvPr/>
        </p:nvPicPr>
        <p:blipFill>
          <a:blip r:embed="rId4"/>
          <a:stretch>
            <a:fillRect/>
          </a:stretch>
        </p:blipFill>
        <p:spPr>
          <a:xfrm>
            <a:off x="6502400" y="2881103"/>
            <a:ext cx="4855711" cy="3468365"/>
          </a:xfrm>
          <a:prstGeom prst="rect">
            <a:avLst/>
          </a:prstGeom>
        </p:spPr>
      </p:pic>
      <p:pic>
        <p:nvPicPr>
          <p:cNvPr id="6" name="Picture 5">
            <a:extLst>
              <a:ext uri="{FF2B5EF4-FFF2-40B4-BE49-F238E27FC236}">
                <a16:creationId xmlns:a16="http://schemas.microsoft.com/office/drawing/2014/main" id="{E9F94536-5315-2B46-A4CD-9868FE4AA0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211716" y="4439542"/>
            <a:ext cx="6764660" cy="3090377"/>
          </a:xfrm>
          <a:prstGeom prst="rect">
            <a:avLst/>
          </a:prstGeom>
        </p:spPr>
      </p:pic>
      <p:pic>
        <p:nvPicPr>
          <p:cNvPr id="10" name="Picture 9">
            <a:extLst>
              <a:ext uri="{FF2B5EF4-FFF2-40B4-BE49-F238E27FC236}">
                <a16:creationId xmlns:a16="http://schemas.microsoft.com/office/drawing/2014/main" id="{E8C8E09B-DD12-634D-97BC-68E8A68FCF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14683" y="6315592"/>
            <a:ext cx="4271673" cy="1783571"/>
          </a:xfrm>
          <a:prstGeom prst="rect">
            <a:avLst/>
          </a:prstGeom>
        </p:spPr>
      </p:pic>
      <p:pic>
        <p:nvPicPr>
          <p:cNvPr id="3" name="Picture 2">
            <a:extLst>
              <a:ext uri="{FF2B5EF4-FFF2-40B4-BE49-F238E27FC236}">
                <a16:creationId xmlns:a16="http://schemas.microsoft.com/office/drawing/2014/main" id="{FC991F6C-CFEA-3D41-9DBC-BC23F5CD29E8}"/>
              </a:ext>
            </a:extLst>
          </p:cNvPr>
          <p:cNvPicPr>
            <a:picLocks noChangeAspect="1"/>
          </p:cNvPicPr>
          <p:nvPr/>
        </p:nvPicPr>
        <p:blipFill>
          <a:blip r:embed="rId7"/>
          <a:stretch>
            <a:fillRect/>
          </a:stretch>
        </p:blipFill>
        <p:spPr>
          <a:xfrm>
            <a:off x="9070849" y="1843329"/>
            <a:ext cx="3295650" cy="2569050"/>
          </a:xfrm>
          <a:prstGeom prst="rect">
            <a:avLst/>
          </a:prstGeom>
        </p:spPr>
      </p:pic>
      <p:sp>
        <p:nvSpPr>
          <p:cNvPr id="2" name="Shape 58">
            <a:extLst>
              <a:ext uri="{FF2B5EF4-FFF2-40B4-BE49-F238E27FC236}">
                <a16:creationId xmlns:a16="http://schemas.microsoft.com/office/drawing/2014/main" id="{8794D53E-2061-8A4C-81C2-85D2545ED9CA}"/>
              </a:ext>
            </a:extLst>
          </p:cNvPr>
          <p:cNvSpPr/>
          <p:nvPr/>
        </p:nvSpPr>
        <p:spPr>
          <a:xfrm>
            <a:off x="885613" y="714205"/>
            <a:ext cx="5616787" cy="15388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Paint Wing</a:t>
            </a:r>
          </a:p>
          <a:p>
            <a:pPr lvl="0" algn="l">
              <a:spcAft>
                <a:spcPts val="1200"/>
              </a:spcAft>
              <a:buSzPct val="100000"/>
              <a:defRPr sz="1800"/>
            </a:pPr>
            <a:r>
              <a:rPr lang="en-US" sz="2600" dirty="0">
                <a:latin typeface="Gill Sans" panose="020B0502020104020203" pitchFamily="34" charset="-79"/>
                <a:ea typeface="Times New Roman"/>
                <a:cs typeface="Gill Sans" panose="020B0502020104020203" pitchFamily="34" charset="-79"/>
                <a:sym typeface="Times New Roman"/>
              </a:rPr>
              <a:t>Using a color that is not Blue paint in the wing.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jpg"/>
          <p:cNvPicPr/>
          <p:nvPr/>
        </p:nvPicPr>
        <p:blipFill>
          <a:blip r:embed="rId3" cstate="screen">
            <a:extLst>
              <a:ext uri="{28A0092B-C50C-407E-A947-70E740481C1C}">
                <a14:useLocalDpi xmlns:a14="http://schemas.microsoft.com/office/drawing/2010/main"/>
              </a:ext>
            </a:extLst>
          </a:blip>
          <a:stretch>
            <a:fillRect/>
          </a:stretch>
        </p:blipFill>
        <p:spPr>
          <a:xfrm>
            <a:off x="330200" y="266700"/>
            <a:ext cx="5043488" cy="8966200"/>
          </a:xfrm>
          <a:prstGeom prst="rect">
            <a:avLst/>
          </a:prstGeom>
          <a:ln w="12700">
            <a:miter lim="400000"/>
          </a:ln>
        </p:spPr>
      </p:pic>
      <p:sp>
        <p:nvSpPr>
          <p:cNvPr id="110" name="Shape 110"/>
          <p:cNvSpPr/>
          <p:nvPr/>
        </p:nvSpPr>
        <p:spPr>
          <a:xfrm>
            <a:off x="5727890" y="3075185"/>
            <a:ext cx="6827106" cy="36032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lnSpc>
                <a:spcPct val="120000"/>
              </a:lnSpc>
              <a:defRPr sz="1800"/>
            </a:pPr>
            <a:endParaRPr sz="3300" dirty="0">
              <a:latin typeface="Gill Sans" panose="020B0502020104020203" pitchFamily="34" charset="-79"/>
              <a:ea typeface="Times New Roman"/>
              <a:cs typeface="Gill Sans" panose="020B0502020104020203" pitchFamily="34" charset="-79"/>
              <a:sym typeface="Times New Roman"/>
            </a:endParaRPr>
          </a:p>
          <a:p>
            <a:pPr lvl="0" algn="ctr">
              <a:lnSpc>
                <a:spcPct val="120000"/>
              </a:lnSpc>
              <a:defRPr sz="1800"/>
            </a:pPr>
            <a:r>
              <a:rPr sz="3300" dirty="0">
                <a:latin typeface="Gill Sans" panose="020B0502020104020203" pitchFamily="34" charset="-79"/>
                <a:ea typeface="Times New Roman"/>
                <a:cs typeface="Gill Sans" panose="020B0502020104020203" pitchFamily="34" charset="-79"/>
                <a:sym typeface="Times New Roman"/>
              </a:rPr>
              <a:t>Add a 2nd coat of the color you </a:t>
            </a:r>
          </a:p>
          <a:p>
            <a:pPr lvl="0" algn="ctr">
              <a:lnSpc>
                <a:spcPct val="120000"/>
              </a:lnSpc>
              <a:defRPr sz="1800"/>
            </a:pPr>
            <a:r>
              <a:rPr sz="3300" dirty="0">
                <a:latin typeface="Gill Sans" panose="020B0502020104020203" pitchFamily="34" charset="-79"/>
                <a:ea typeface="Times New Roman"/>
                <a:cs typeface="Gill Sans" panose="020B0502020104020203" pitchFamily="34" charset="-79"/>
                <a:sym typeface="Times New Roman"/>
              </a:rPr>
              <a:t>chose to the circle</a:t>
            </a:r>
            <a:r>
              <a:rPr lang="en-US" sz="3300" dirty="0">
                <a:latin typeface="Gill Sans" panose="020B0502020104020203" pitchFamily="34" charset="-79"/>
                <a:ea typeface="Times New Roman"/>
                <a:cs typeface="Gill Sans" panose="020B0502020104020203" pitchFamily="34" charset="-79"/>
                <a:sym typeface="Times New Roman"/>
              </a:rPr>
              <a:t>.</a:t>
            </a:r>
            <a:endParaRPr sz="3300" dirty="0">
              <a:latin typeface="Gill Sans" panose="020B0502020104020203" pitchFamily="34" charset="-79"/>
              <a:ea typeface="Times New Roman"/>
              <a:cs typeface="Gill Sans" panose="020B0502020104020203" pitchFamily="34" charset="-79"/>
              <a:sym typeface="Times New Roman"/>
            </a:endParaRPr>
          </a:p>
          <a:p>
            <a:pPr lvl="0" algn="ctr">
              <a:lnSpc>
                <a:spcPct val="120000"/>
              </a:lnSpc>
              <a:defRPr sz="1800"/>
            </a:pPr>
            <a:endParaRPr sz="3300" dirty="0">
              <a:latin typeface="Gill Sans" panose="020B0502020104020203" pitchFamily="34" charset="-79"/>
              <a:ea typeface="Times New Roman"/>
              <a:cs typeface="Gill Sans" panose="020B0502020104020203" pitchFamily="34" charset="-79"/>
              <a:sym typeface="Times New Roman"/>
            </a:endParaRPr>
          </a:p>
          <a:p>
            <a:pPr lvl="0" algn="ctr">
              <a:lnSpc>
                <a:spcPct val="120000"/>
              </a:lnSpc>
              <a:defRPr sz="1800"/>
            </a:pPr>
            <a:r>
              <a:rPr sz="3300" dirty="0">
                <a:latin typeface="Gill Sans" panose="020B0502020104020203" pitchFamily="34" charset="-79"/>
                <a:ea typeface="Times New Roman"/>
                <a:cs typeface="Gill Sans" panose="020B0502020104020203" pitchFamily="34" charset="-79"/>
                <a:sym typeface="Times New Roman"/>
              </a:rPr>
              <a:t>*you should barely see the </a:t>
            </a:r>
          </a:p>
          <a:p>
            <a:pPr lvl="0" algn="ctr">
              <a:lnSpc>
                <a:spcPct val="120000"/>
              </a:lnSpc>
              <a:defRPr sz="1800"/>
            </a:pPr>
            <a:r>
              <a:rPr sz="3300" dirty="0">
                <a:latin typeface="Gill Sans" panose="020B0502020104020203" pitchFamily="34" charset="-79"/>
                <a:ea typeface="Times New Roman"/>
                <a:cs typeface="Gill Sans" panose="020B0502020104020203" pitchFamily="34" charset="-79"/>
                <a:sym typeface="Times New Roman"/>
              </a:rPr>
              <a:t>blue circle underneath</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1228960" y="803124"/>
            <a:ext cx="10565250" cy="231480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20000"/>
              </a:lnSpc>
              <a:defRPr sz="1800"/>
            </a:pPr>
            <a:r>
              <a:rPr sz="3200" dirty="0">
                <a:latin typeface="Gill Sans" panose="020B0502020104020203" pitchFamily="34" charset="-79"/>
                <a:ea typeface="Times New Roman"/>
                <a:cs typeface="Gill Sans" panose="020B0502020104020203" pitchFamily="34" charset="-79"/>
                <a:sym typeface="Times New Roman"/>
              </a:rPr>
              <a:t>Add a 2nd coat </a:t>
            </a:r>
            <a:r>
              <a:rPr lang="en-US" sz="3200" dirty="0">
                <a:latin typeface="Gill Sans" panose="020B0502020104020203" pitchFamily="34" charset="-79"/>
                <a:ea typeface="Times New Roman"/>
                <a:cs typeface="Gill Sans" panose="020B0502020104020203" pitchFamily="34" charset="-79"/>
                <a:sym typeface="Times New Roman"/>
              </a:rPr>
              <a:t>of white </a:t>
            </a:r>
            <a:r>
              <a:rPr sz="3200" dirty="0">
                <a:latin typeface="Gill Sans" panose="020B0502020104020203" pitchFamily="34" charset="-79"/>
                <a:ea typeface="Times New Roman"/>
                <a:cs typeface="Gill Sans" panose="020B0502020104020203" pitchFamily="34" charset="-79"/>
                <a:sym typeface="Times New Roman"/>
              </a:rPr>
              <a:t>to the </a:t>
            </a:r>
          </a:p>
          <a:p>
            <a:pPr lvl="0" algn="ctr">
              <a:lnSpc>
                <a:spcPct val="120000"/>
              </a:lnSpc>
              <a:defRPr sz="1800"/>
            </a:pPr>
            <a:r>
              <a:rPr sz="3200" dirty="0">
                <a:latin typeface="Gill Sans" panose="020B0502020104020203" pitchFamily="34" charset="-79"/>
                <a:ea typeface="Times New Roman"/>
                <a:cs typeface="Gill Sans" panose="020B0502020104020203" pitchFamily="34" charset="-79"/>
                <a:sym typeface="Times New Roman"/>
              </a:rPr>
              <a:t>area around the eye</a:t>
            </a:r>
            <a:endParaRPr lang="en-US" sz="3200" dirty="0">
              <a:latin typeface="Gill Sans" panose="020B0502020104020203" pitchFamily="34" charset="-79"/>
              <a:ea typeface="Times New Roman"/>
              <a:cs typeface="Gill Sans" panose="020B0502020104020203" pitchFamily="34" charset="-79"/>
              <a:sym typeface="Times New Roman"/>
            </a:endParaRPr>
          </a:p>
          <a:p>
            <a:pPr lvl="0" algn="ctr">
              <a:lnSpc>
                <a:spcPct val="120000"/>
              </a:lnSpc>
              <a:defRPr sz="1800"/>
            </a:pPr>
            <a:r>
              <a:rPr lang="en-US" sz="3200" dirty="0">
                <a:latin typeface="Gill Sans" panose="020B0502020104020203" pitchFamily="34" charset="-79"/>
                <a:ea typeface="Times New Roman"/>
                <a:cs typeface="Gill Sans" panose="020B0502020104020203" pitchFamily="34" charset="-79"/>
                <a:sym typeface="Times New Roman"/>
              </a:rPr>
              <a:t>and the beak..</a:t>
            </a:r>
          </a:p>
          <a:p>
            <a:pPr lvl="0" algn="ctr">
              <a:lnSpc>
                <a:spcPct val="120000"/>
              </a:lnSpc>
              <a:defRPr sz="1800"/>
            </a:pPr>
            <a:r>
              <a:rPr lang="en-US" sz="3200" dirty="0">
                <a:latin typeface="Gill Sans" panose="020B0502020104020203" pitchFamily="34" charset="-79"/>
                <a:ea typeface="Times New Roman"/>
                <a:cs typeface="Gill Sans" panose="020B0502020104020203" pitchFamily="34" charset="-79"/>
                <a:sym typeface="Times New Roman"/>
              </a:rPr>
              <a:t>Add 2</a:t>
            </a:r>
            <a:r>
              <a:rPr lang="en-US" sz="3200" baseline="30000" dirty="0">
                <a:latin typeface="Gill Sans" panose="020B0502020104020203" pitchFamily="34" charset="-79"/>
                <a:ea typeface="Times New Roman"/>
                <a:cs typeface="Gill Sans" panose="020B0502020104020203" pitchFamily="34" charset="-79"/>
                <a:sym typeface="Times New Roman"/>
              </a:rPr>
              <a:t>nd</a:t>
            </a:r>
            <a:r>
              <a:rPr lang="en-US" sz="3200" dirty="0">
                <a:latin typeface="Gill Sans" panose="020B0502020104020203" pitchFamily="34" charset="-79"/>
                <a:ea typeface="Times New Roman"/>
                <a:cs typeface="Gill Sans" panose="020B0502020104020203" pitchFamily="34" charset="-79"/>
                <a:sym typeface="Times New Roman"/>
              </a:rPr>
              <a:t> coat to the wings.</a:t>
            </a:r>
            <a:endParaRPr sz="3200" dirty="0">
              <a:latin typeface="Gill Sans" panose="020B0502020104020203" pitchFamily="34" charset="-79"/>
              <a:ea typeface="Times New Roman"/>
              <a:cs typeface="Gill Sans" panose="020B0502020104020203" pitchFamily="34" charset="-79"/>
              <a:sym typeface="Times New Roman"/>
            </a:endParaRPr>
          </a:p>
        </p:txBody>
      </p:sp>
      <p:pic>
        <p:nvPicPr>
          <p:cNvPr id="4" name="Picture 3">
            <a:extLst>
              <a:ext uri="{FF2B5EF4-FFF2-40B4-BE49-F238E27FC236}">
                <a16:creationId xmlns:a16="http://schemas.microsoft.com/office/drawing/2014/main" id="{22F016B6-3867-5647-AD93-6E41F1C58B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66270" y="4178199"/>
            <a:ext cx="6022985" cy="4477851"/>
          </a:xfrm>
          <a:prstGeom prst="rect">
            <a:avLst/>
          </a:prstGeom>
        </p:spPr>
      </p:pic>
      <p:pic>
        <p:nvPicPr>
          <p:cNvPr id="5" name="Picture 4">
            <a:extLst>
              <a:ext uri="{FF2B5EF4-FFF2-40B4-BE49-F238E27FC236}">
                <a16:creationId xmlns:a16="http://schemas.microsoft.com/office/drawing/2014/main" id="{8CF4142D-73CE-7F40-AF6A-01A9D2F9B1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560943" y="3499595"/>
            <a:ext cx="5620011" cy="5737098"/>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nvSpPr>
        <p:spPr>
          <a:xfrm>
            <a:off x="641457" y="1136955"/>
            <a:ext cx="5862665" cy="726230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457200" lvl="0" indent="-457200" algn="l">
              <a:lnSpc>
                <a:spcPct val="120000"/>
              </a:lnSpc>
              <a:buFont typeface="Arial" panose="020B0604020202020204" pitchFamily="34" charset="0"/>
              <a:buChar char="•"/>
              <a:defRPr sz="1800"/>
            </a:pPr>
            <a:r>
              <a:rPr sz="3300" dirty="0">
                <a:latin typeface="Gill Sans" panose="020B0502020104020203" pitchFamily="34" charset="-79"/>
                <a:ea typeface="Times New Roman"/>
                <a:cs typeface="Gill Sans" panose="020B0502020104020203" pitchFamily="34" charset="-79"/>
                <a:sym typeface="Times New Roman"/>
              </a:rPr>
              <a:t>Add </a:t>
            </a:r>
            <a:r>
              <a:rPr lang="en-US" sz="3300" dirty="0">
                <a:latin typeface="Gill Sans" panose="020B0502020104020203" pitchFamily="34" charset="-79"/>
                <a:ea typeface="Times New Roman"/>
                <a:cs typeface="Gill Sans" panose="020B0502020104020203" pitchFamily="34" charset="-79"/>
                <a:sym typeface="Times New Roman"/>
              </a:rPr>
              <a:t>your</a:t>
            </a:r>
            <a:r>
              <a:rPr sz="3300" dirty="0">
                <a:latin typeface="Gill Sans" panose="020B0502020104020203" pitchFamily="34" charset="-79"/>
                <a:ea typeface="Times New Roman"/>
                <a:cs typeface="Gill Sans" panose="020B0502020104020203" pitchFamily="34" charset="-79"/>
                <a:sym typeface="Times New Roman"/>
              </a:rPr>
              <a:t> 2nd coat of </a:t>
            </a:r>
            <a:r>
              <a:rPr sz="3300" dirty="0">
                <a:solidFill>
                  <a:srgbClr val="0938F8"/>
                </a:solidFill>
                <a:latin typeface="Gill Sans" panose="020B0502020104020203" pitchFamily="34" charset="-79"/>
                <a:ea typeface="Times New Roman"/>
                <a:cs typeface="Gill Sans" panose="020B0502020104020203" pitchFamily="34" charset="-79"/>
                <a:sym typeface="Times New Roman"/>
              </a:rPr>
              <a:t>Blue</a:t>
            </a:r>
            <a:r>
              <a:rPr sz="3300" dirty="0">
                <a:latin typeface="Gill Sans" panose="020B0502020104020203" pitchFamily="34" charset="-79"/>
                <a:ea typeface="Times New Roman"/>
                <a:cs typeface="Gill Sans" panose="020B0502020104020203" pitchFamily="34" charset="-79"/>
                <a:sym typeface="Times New Roman"/>
              </a:rPr>
              <a:t> to the body</a:t>
            </a:r>
            <a:r>
              <a:rPr lang="en-US" sz="3300" dirty="0">
                <a:latin typeface="Gill Sans" panose="020B0502020104020203" pitchFamily="34" charset="-79"/>
                <a:ea typeface="Times New Roman"/>
                <a:cs typeface="Gill Sans" panose="020B0502020104020203" pitchFamily="34" charset="-79"/>
                <a:sym typeface="Times New Roman"/>
              </a:rPr>
              <a:t>. </a:t>
            </a:r>
          </a:p>
          <a:p>
            <a:pPr marL="457200" lvl="0" indent="-457200" algn="l">
              <a:lnSpc>
                <a:spcPct val="120000"/>
              </a:lnSpc>
              <a:buFont typeface="Arial" panose="020B0604020202020204" pitchFamily="34" charset="0"/>
              <a:buChar char="•"/>
              <a:defRPr sz="1800"/>
            </a:pPr>
            <a:r>
              <a:rPr lang="en-US" sz="3300" dirty="0">
                <a:latin typeface="Gill Sans" panose="020B0502020104020203" pitchFamily="34" charset="-79"/>
                <a:ea typeface="Times New Roman"/>
                <a:cs typeface="Gill Sans" panose="020B0502020104020203" pitchFamily="34" charset="-79"/>
                <a:sym typeface="Times New Roman"/>
              </a:rPr>
              <a:t>Start at the top of the head again.</a:t>
            </a:r>
          </a:p>
          <a:p>
            <a:pPr marL="457200" lvl="0" indent="-457200" algn="l">
              <a:lnSpc>
                <a:spcPct val="120000"/>
              </a:lnSpc>
              <a:buFont typeface="Arial" panose="020B0604020202020204" pitchFamily="34" charset="0"/>
              <a:buChar char="•"/>
              <a:defRPr sz="1800"/>
            </a:pPr>
            <a:r>
              <a:rPr lang="en-US" sz="3300" dirty="0">
                <a:latin typeface="Gill Sans" panose="020B0502020104020203" pitchFamily="34" charset="-79"/>
                <a:ea typeface="Times New Roman"/>
                <a:cs typeface="Gill Sans" panose="020B0502020104020203" pitchFamily="34" charset="-79"/>
                <a:sym typeface="Times New Roman"/>
              </a:rPr>
              <a:t>Keep your wrist up high and turn the plastic as needed to best reach the small areas.</a:t>
            </a:r>
            <a:r>
              <a:rPr sz="3300" dirty="0">
                <a:latin typeface="Gill Sans" panose="020B0502020104020203" pitchFamily="34" charset="-79"/>
                <a:ea typeface="Times New Roman"/>
                <a:cs typeface="Gill Sans" panose="020B0502020104020203" pitchFamily="34" charset="-79"/>
                <a:sym typeface="Times New Roman"/>
              </a:rPr>
              <a:t> </a:t>
            </a:r>
            <a:endParaRPr lang="en-US" sz="3300" dirty="0">
              <a:latin typeface="Gill Sans" panose="020B0502020104020203" pitchFamily="34" charset="-79"/>
              <a:ea typeface="Times New Roman"/>
              <a:cs typeface="Gill Sans" panose="020B0502020104020203" pitchFamily="34" charset="-79"/>
              <a:sym typeface="Times New Roman"/>
            </a:endParaRPr>
          </a:p>
          <a:p>
            <a:pPr marL="457200" lvl="0" indent="-457200" algn="l">
              <a:lnSpc>
                <a:spcPct val="120000"/>
              </a:lnSpc>
              <a:buFont typeface="Arial" panose="020B0604020202020204" pitchFamily="34" charset="0"/>
              <a:buChar char="•"/>
              <a:defRPr sz="1800"/>
            </a:pPr>
            <a:r>
              <a:rPr lang="en-US" sz="3300" dirty="0">
                <a:latin typeface="Gill Sans" panose="020B0502020104020203" pitchFamily="34" charset="-79"/>
                <a:ea typeface="Times New Roman"/>
                <a:cs typeface="Gill Sans" panose="020B0502020104020203" pitchFamily="34" charset="-79"/>
                <a:sym typeface="Times New Roman"/>
              </a:rPr>
              <a:t>DO NOT smear your wet dots!</a:t>
            </a:r>
          </a:p>
          <a:p>
            <a:pPr marL="457200" lvl="0" indent="-457200" algn="l">
              <a:lnSpc>
                <a:spcPct val="120000"/>
              </a:lnSpc>
              <a:buFont typeface="Arial" panose="020B0604020202020204" pitchFamily="34" charset="0"/>
              <a:buChar char="•"/>
              <a:defRPr sz="1800"/>
            </a:pPr>
            <a:r>
              <a:rPr lang="en-US" sz="3300" dirty="0">
                <a:latin typeface="Gill Sans" panose="020B0502020104020203" pitchFamily="34" charset="-79"/>
                <a:ea typeface="Times New Roman"/>
                <a:cs typeface="Gill Sans" panose="020B0502020104020203" pitchFamily="34" charset="-79"/>
                <a:sym typeface="Times New Roman"/>
              </a:rPr>
              <a:t>Find a place to hold the plastic down with one hand while you paint the blue.  (See picture.)</a:t>
            </a:r>
            <a:endParaRPr sz="3300" dirty="0">
              <a:latin typeface="Gill Sans" panose="020B0502020104020203" pitchFamily="34" charset="-79"/>
              <a:ea typeface="Times New Roman"/>
              <a:cs typeface="Gill Sans" panose="020B0502020104020203" pitchFamily="34" charset="-79"/>
              <a:sym typeface="Times New Roman"/>
            </a:endParaRPr>
          </a:p>
        </p:txBody>
      </p:sp>
      <p:pic>
        <p:nvPicPr>
          <p:cNvPr id="4" name="Picture 3">
            <a:extLst>
              <a:ext uri="{FF2B5EF4-FFF2-40B4-BE49-F238E27FC236}">
                <a16:creationId xmlns:a16="http://schemas.microsoft.com/office/drawing/2014/main" id="{8D148E4A-CBF0-9048-B44F-8D4DE15A81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07" r="5748"/>
          <a:stretch/>
        </p:blipFill>
        <p:spPr>
          <a:xfrm rot="5400000">
            <a:off x="6476646" y="1802032"/>
            <a:ext cx="6182807" cy="559058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A3AF56-A306-8E43-8428-3F5CB8C3A4C5}"/>
              </a:ext>
            </a:extLst>
          </p:cNvPr>
          <p:cNvSpPr>
            <a:spLocks noGrp="1"/>
          </p:cNvSpPr>
          <p:nvPr>
            <p:ph type="body" idx="1"/>
          </p:nvPr>
        </p:nvSpPr>
        <p:spPr>
          <a:xfrm>
            <a:off x="3109941" y="449202"/>
            <a:ext cx="8298892" cy="6464300"/>
          </a:xfrm>
        </p:spPr>
        <p:txBody>
          <a:bodyPr/>
          <a:lstStyle/>
          <a:p>
            <a:r>
              <a:rPr lang="en-US" sz="3000" dirty="0"/>
              <a:t>Albrecht Durer (1471-1528) </a:t>
            </a:r>
            <a:r>
              <a:rPr lang="en-US" sz="2400" dirty="0"/>
              <a:t>was a German Painter, printmaker, and mathematician.  He was regarded as the greatest German Renaissance Artist.  His drawings and paintings show amazing detail displaying visual texture. Here are a couple of his famous pieces.</a:t>
            </a:r>
          </a:p>
        </p:txBody>
      </p:sp>
      <p:sp>
        <p:nvSpPr>
          <p:cNvPr id="5" name="TextBox 4">
            <a:extLst>
              <a:ext uri="{FF2B5EF4-FFF2-40B4-BE49-F238E27FC236}">
                <a16:creationId xmlns:a16="http://schemas.microsoft.com/office/drawing/2014/main" id="{D6BEF038-B73C-364F-A20C-B6B177736DE6}"/>
              </a:ext>
            </a:extLst>
          </p:cNvPr>
          <p:cNvSpPr txBox="1"/>
          <p:nvPr/>
        </p:nvSpPr>
        <p:spPr>
          <a:xfrm>
            <a:off x="321733" y="8176438"/>
            <a:ext cx="5662084" cy="1107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“Durer Hare Engraving”</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How do you think it woul</a:t>
            </a:r>
            <a:r>
              <a:rPr lang="en-US" sz="1800" dirty="0">
                <a:solidFill>
                  <a:srgbClr val="000000"/>
                </a:solidFill>
              </a:rPr>
              <a:t>d feel if you touched this rabbit?</a:t>
            </a:r>
          </a:p>
          <a:p>
            <a:pPr marL="0" marR="0" indent="0" algn="ctr" defTabSz="914400" rtl="0" fontAlgn="auto" latinLnBrk="1" hangingPunct="0">
              <a:lnSpc>
                <a:spcPct val="100000"/>
              </a:lnSpc>
              <a:spcBef>
                <a:spcPts val="0"/>
              </a:spcBef>
              <a:spcAft>
                <a:spcPts val="0"/>
              </a:spcAft>
              <a:buClrTx/>
              <a:buSzTx/>
              <a:buFontTx/>
              <a:buNone/>
              <a:tabLst/>
            </a:pPr>
            <a:r>
              <a:rPr lang="en-US" sz="1800" dirty="0">
                <a:solidFill>
                  <a:srgbClr val="000000"/>
                </a:solidFill>
              </a:rPr>
              <a:t>How long do you think it took him to create the fur?  </a:t>
            </a:r>
          </a:p>
          <a:p>
            <a:pPr marL="0" marR="0" indent="0" algn="l" defTabSz="9144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Gill Sans"/>
              <a:ea typeface="Gill Sans"/>
              <a:cs typeface="Gill Sans"/>
              <a:sym typeface="Gill Sans"/>
            </a:endParaRPr>
          </a:p>
        </p:txBody>
      </p:sp>
      <p:pic>
        <p:nvPicPr>
          <p:cNvPr id="7" name="Picture 6">
            <a:extLst>
              <a:ext uri="{FF2B5EF4-FFF2-40B4-BE49-F238E27FC236}">
                <a16:creationId xmlns:a16="http://schemas.microsoft.com/office/drawing/2014/main" id="{6BC87564-0547-FE42-8569-24ABC20243CC}"/>
              </a:ext>
            </a:extLst>
          </p:cNvPr>
          <p:cNvPicPr>
            <a:picLocks noChangeAspect="1"/>
          </p:cNvPicPr>
          <p:nvPr/>
        </p:nvPicPr>
        <p:blipFill>
          <a:blip r:embed="rId2"/>
          <a:stretch>
            <a:fillRect/>
          </a:stretch>
        </p:blipFill>
        <p:spPr>
          <a:xfrm>
            <a:off x="1001186" y="2904671"/>
            <a:ext cx="4677833" cy="5176802"/>
          </a:xfrm>
          <a:prstGeom prst="rect">
            <a:avLst/>
          </a:prstGeom>
        </p:spPr>
      </p:pic>
      <p:pic>
        <p:nvPicPr>
          <p:cNvPr id="8" name="Picture 7">
            <a:extLst>
              <a:ext uri="{FF2B5EF4-FFF2-40B4-BE49-F238E27FC236}">
                <a16:creationId xmlns:a16="http://schemas.microsoft.com/office/drawing/2014/main" id="{2AAF907F-6669-344D-A8BB-1B678DC343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733" y="454167"/>
            <a:ext cx="2613086" cy="2351777"/>
          </a:xfrm>
          <a:prstGeom prst="rect">
            <a:avLst/>
          </a:prstGeom>
        </p:spPr>
      </p:pic>
      <p:pic>
        <p:nvPicPr>
          <p:cNvPr id="12" name="Picture 11">
            <a:extLst>
              <a:ext uri="{FF2B5EF4-FFF2-40B4-BE49-F238E27FC236}">
                <a16:creationId xmlns:a16="http://schemas.microsoft.com/office/drawing/2014/main" id="{2BDB4BF8-BA7F-D445-9C21-04E9C7CFB809}"/>
              </a:ext>
            </a:extLst>
          </p:cNvPr>
          <p:cNvPicPr>
            <a:picLocks noChangeAspect="1"/>
          </p:cNvPicPr>
          <p:nvPr/>
        </p:nvPicPr>
        <p:blipFill>
          <a:blip r:embed="rId4"/>
          <a:stretch>
            <a:fillRect/>
          </a:stretch>
        </p:blipFill>
        <p:spPr>
          <a:xfrm>
            <a:off x="6502400" y="2904671"/>
            <a:ext cx="4906433" cy="4734277"/>
          </a:xfrm>
          <a:prstGeom prst="rect">
            <a:avLst/>
          </a:prstGeom>
        </p:spPr>
      </p:pic>
      <p:sp>
        <p:nvSpPr>
          <p:cNvPr id="13" name="TextBox 12">
            <a:extLst>
              <a:ext uri="{FF2B5EF4-FFF2-40B4-BE49-F238E27FC236}">
                <a16:creationId xmlns:a16="http://schemas.microsoft.com/office/drawing/2014/main" id="{82B8071F-4D58-C04F-8D54-6CAC92ADDC40}"/>
              </a:ext>
            </a:extLst>
          </p:cNvPr>
          <p:cNvSpPr txBox="1"/>
          <p:nvPr/>
        </p:nvSpPr>
        <p:spPr>
          <a:xfrm>
            <a:off x="6268507" y="7853273"/>
            <a:ext cx="537421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“Wing of A Roller” Durer</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Look at the repeated lines </a:t>
            </a:r>
            <a:r>
              <a:rPr lang="en-US" sz="1800" dirty="0">
                <a:solidFill>
                  <a:srgbClr val="000000"/>
                </a:solidFill>
              </a:rPr>
              <a:t>creating the wings.</a:t>
            </a:r>
            <a:endParaRPr kumimoji="0" lang="en-US" sz="18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6056600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7617B8-479C-8C49-8233-EE5D48C457B9}"/>
              </a:ext>
            </a:extLst>
          </p:cNvPr>
          <p:cNvPicPr>
            <a:picLocks noChangeAspect="1"/>
          </p:cNvPicPr>
          <p:nvPr/>
        </p:nvPicPr>
        <p:blipFill>
          <a:blip r:embed="rId3"/>
          <a:stretch>
            <a:fillRect/>
          </a:stretch>
        </p:blipFill>
        <p:spPr>
          <a:xfrm>
            <a:off x="1138358" y="5655733"/>
            <a:ext cx="5113119" cy="3827535"/>
          </a:xfrm>
          <a:prstGeom prst="rect">
            <a:avLst/>
          </a:prstGeom>
        </p:spPr>
      </p:pic>
      <p:pic>
        <p:nvPicPr>
          <p:cNvPr id="3" name="Picture 2">
            <a:extLst>
              <a:ext uri="{FF2B5EF4-FFF2-40B4-BE49-F238E27FC236}">
                <a16:creationId xmlns:a16="http://schemas.microsoft.com/office/drawing/2014/main" id="{5AB46182-956F-2141-9E19-DA5416F460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751659" y="972639"/>
            <a:ext cx="5385402" cy="4601395"/>
          </a:xfrm>
          <a:prstGeom prst="rect">
            <a:avLst/>
          </a:prstGeom>
        </p:spPr>
      </p:pic>
      <p:pic>
        <p:nvPicPr>
          <p:cNvPr id="6" name="Picture 5">
            <a:extLst>
              <a:ext uri="{FF2B5EF4-FFF2-40B4-BE49-F238E27FC236}">
                <a16:creationId xmlns:a16="http://schemas.microsoft.com/office/drawing/2014/main" id="{9387871D-EE67-B546-9690-913FBBE36E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7327114" y="5661094"/>
            <a:ext cx="4368199" cy="3276149"/>
          </a:xfrm>
          <a:prstGeom prst="rect">
            <a:avLst/>
          </a:prstGeom>
        </p:spPr>
      </p:pic>
      <p:sp>
        <p:nvSpPr>
          <p:cNvPr id="125" name="Shape 125"/>
          <p:cNvSpPr/>
          <p:nvPr/>
        </p:nvSpPr>
        <p:spPr>
          <a:xfrm>
            <a:off x="671294" y="518642"/>
            <a:ext cx="7201845" cy="49400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20000"/>
              </a:lnSpc>
              <a:defRPr sz="1800"/>
            </a:pPr>
            <a:r>
              <a:rPr lang="en-US" sz="3000" b="1" dirty="0">
                <a:latin typeface="Gill Sans" panose="020B0502020104020203" pitchFamily="34" charset="-79"/>
                <a:ea typeface="Times New Roman"/>
                <a:cs typeface="Gill Sans" panose="020B0502020104020203" pitchFamily="34" charset="-79"/>
                <a:sym typeface="Times New Roman"/>
              </a:rPr>
              <a:t>More Dot Detail</a:t>
            </a:r>
          </a:p>
          <a:p>
            <a:pPr marL="457200" lvl="0" indent="-457200" algn="l">
              <a:lnSpc>
                <a:spcPct val="120000"/>
              </a:lnSpc>
              <a:buFont typeface="Arial" panose="020B0604020202020204" pitchFamily="34" charset="0"/>
              <a:buChar char="•"/>
              <a:defRPr sz="1800"/>
            </a:pPr>
            <a:r>
              <a:rPr sz="3000" dirty="0">
                <a:latin typeface="Gill Sans" panose="020B0502020104020203" pitchFamily="34" charset="-79"/>
                <a:ea typeface="Times New Roman"/>
                <a:cs typeface="Gill Sans" panose="020B0502020104020203" pitchFamily="34" charset="-79"/>
                <a:sym typeface="Times New Roman"/>
              </a:rPr>
              <a:t>Choose a 2nd Color </a:t>
            </a:r>
            <a:endParaRPr lang="en-US" sz="3000" dirty="0">
              <a:latin typeface="Gill Sans" panose="020B0502020104020203" pitchFamily="34" charset="-79"/>
              <a:ea typeface="Times New Roman"/>
              <a:cs typeface="Gill Sans" panose="020B0502020104020203" pitchFamily="34" charset="-79"/>
              <a:sym typeface="Times New Roman"/>
            </a:endParaRPr>
          </a:p>
          <a:p>
            <a:pPr marL="457200" lvl="0" indent="-457200" algn="l">
              <a:lnSpc>
                <a:spcPct val="120000"/>
              </a:lnSpc>
              <a:buFont typeface="Arial" panose="020B0604020202020204" pitchFamily="34" charset="0"/>
              <a:buChar char="•"/>
              <a:defRPr sz="1800"/>
            </a:pPr>
            <a:r>
              <a:rPr lang="en-US" sz="3000" dirty="0">
                <a:latin typeface="Gill Sans" panose="020B0502020104020203" pitchFamily="34" charset="-79"/>
                <a:ea typeface="Times New Roman"/>
                <a:cs typeface="Gill Sans" panose="020B0502020104020203" pitchFamily="34" charset="-79"/>
                <a:sym typeface="Times New Roman"/>
              </a:rPr>
              <a:t>T</a:t>
            </a:r>
            <a:r>
              <a:rPr sz="3000" dirty="0">
                <a:latin typeface="Gill Sans" panose="020B0502020104020203" pitchFamily="34" charset="-79"/>
                <a:ea typeface="Times New Roman"/>
                <a:cs typeface="Gill Sans" panose="020B0502020104020203" pitchFamily="34" charset="-79"/>
                <a:sym typeface="Times New Roman"/>
              </a:rPr>
              <a:t>he </a:t>
            </a:r>
            <a:r>
              <a:rPr lang="en-US" sz="3000" dirty="0">
                <a:latin typeface="Gill Sans" panose="020B0502020104020203" pitchFamily="34" charset="-79"/>
                <a:ea typeface="Times New Roman"/>
                <a:cs typeface="Gill Sans" panose="020B0502020104020203" pitchFamily="34" charset="-79"/>
                <a:sym typeface="Times New Roman"/>
              </a:rPr>
              <a:t>dots which will be the feathers. </a:t>
            </a:r>
          </a:p>
          <a:p>
            <a:pPr marL="457200" lvl="0" indent="-457200" algn="l">
              <a:lnSpc>
                <a:spcPct val="120000"/>
              </a:lnSpc>
              <a:buFont typeface="Arial" panose="020B0604020202020204" pitchFamily="34" charset="0"/>
              <a:buChar char="•"/>
              <a:defRPr sz="1800"/>
            </a:pPr>
            <a:r>
              <a:rPr lang="en-US" sz="3000" dirty="0">
                <a:latin typeface="Gill Sans" panose="020B0502020104020203" pitchFamily="34" charset="-79"/>
                <a:ea typeface="Times New Roman"/>
                <a:cs typeface="Gill Sans" panose="020B0502020104020203" pitchFamily="34" charset="-79"/>
                <a:sym typeface="Times New Roman"/>
              </a:rPr>
              <a:t>Holding your brush straight up like a tree, as the previous color may still be wet.</a:t>
            </a:r>
          </a:p>
          <a:p>
            <a:pPr marL="457200" lvl="0" indent="-457200" algn="l">
              <a:lnSpc>
                <a:spcPct val="120000"/>
              </a:lnSpc>
              <a:buFont typeface="Arial" panose="020B0604020202020204" pitchFamily="34" charset="0"/>
              <a:buChar char="•"/>
              <a:defRPr sz="1800"/>
            </a:pPr>
            <a:r>
              <a:rPr lang="en-US" sz="3000" dirty="0">
                <a:latin typeface="Gill Sans" panose="020B0502020104020203" pitchFamily="34" charset="-79"/>
                <a:ea typeface="Times New Roman"/>
                <a:cs typeface="Gill Sans" panose="020B0502020104020203" pitchFamily="34" charset="-79"/>
                <a:sym typeface="Times New Roman"/>
              </a:rPr>
              <a:t>Go slow and do your best not to blend </a:t>
            </a:r>
            <a:br>
              <a:rPr lang="en-US" sz="3000" dirty="0">
                <a:latin typeface="Gill Sans" panose="020B0502020104020203" pitchFamily="34" charset="-79"/>
                <a:ea typeface="Times New Roman"/>
                <a:cs typeface="Gill Sans" panose="020B0502020104020203" pitchFamily="34" charset="-79"/>
                <a:sym typeface="Times New Roman"/>
              </a:rPr>
            </a:br>
            <a:r>
              <a:rPr lang="en-US" sz="3000" dirty="0">
                <a:latin typeface="Gill Sans" panose="020B0502020104020203" pitchFamily="34" charset="-79"/>
                <a:ea typeface="Times New Roman"/>
                <a:cs typeface="Gill Sans" panose="020B0502020104020203" pitchFamily="34" charset="-79"/>
                <a:sym typeface="Times New Roman"/>
              </a:rPr>
              <a:t>the colors.</a:t>
            </a:r>
          </a:p>
          <a:p>
            <a:pPr marL="457200" lvl="0" indent="-457200" algn="l">
              <a:lnSpc>
                <a:spcPct val="120000"/>
              </a:lnSpc>
              <a:buFont typeface="Arial" panose="020B0604020202020204" pitchFamily="34" charset="0"/>
              <a:buChar char="•"/>
              <a:defRPr sz="1800"/>
            </a:pPr>
            <a:r>
              <a:rPr lang="en-US" sz="3000" dirty="0">
                <a:latin typeface="Gill Sans" panose="020B0502020104020203" pitchFamily="34" charset="-79"/>
                <a:ea typeface="Times New Roman"/>
                <a:cs typeface="Gill Sans" panose="020B0502020104020203" pitchFamily="34" charset="-79"/>
                <a:sym typeface="Times New Roman"/>
              </a:rPr>
              <a:t>If you notice the colors mixing a little, stop and wash and dry your brush.</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3EA-FE9C-CE48-9C70-742D093CDADA}"/>
              </a:ext>
            </a:extLst>
          </p:cNvPr>
          <p:cNvSpPr>
            <a:spLocks noGrp="1"/>
          </p:cNvSpPr>
          <p:nvPr>
            <p:ph type="title"/>
          </p:nvPr>
        </p:nvSpPr>
        <p:spPr>
          <a:xfrm>
            <a:off x="1270000" y="576072"/>
            <a:ext cx="10464800" cy="1380744"/>
          </a:xfrm>
        </p:spPr>
        <p:txBody>
          <a:bodyPr/>
          <a:lstStyle/>
          <a:p>
            <a:r>
              <a:rPr lang="en-US" dirty="0"/>
              <a:t>Paint the Background</a:t>
            </a:r>
          </a:p>
        </p:txBody>
      </p:sp>
      <p:pic>
        <p:nvPicPr>
          <p:cNvPr id="4" name="Picture 3">
            <a:extLst>
              <a:ext uri="{FF2B5EF4-FFF2-40B4-BE49-F238E27FC236}">
                <a16:creationId xmlns:a16="http://schemas.microsoft.com/office/drawing/2014/main" id="{4BA83C17-D9FC-9B4E-A18D-18A3C3A850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989574" y="2967990"/>
            <a:ext cx="7504176" cy="5628132"/>
          </a:xfrm>
          <a:prstGeom prst="rect">
            <a:avLst/>
          </a:prstGeom>
        </p:spPr>
      </p:pic>
      <p:pic>
        <p:nvPicPr>
          <p:cNvPr id="6" name="Picture 5">
            <a:extLst>
              <a:ext uri="{FF2B5EF4-FFF2-40B4-BE49-F238E27FC236}">
                <a16:creationId xmlns:a16="http://schemas.microsoft.com/office/drawing/2014/main" id="{4E21203E-B2F0-3245-84E3-4574733D8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28778" y="3050286"/>
            <a:ext cx="7284720" cy="5463540"/>
          </a:xfrm>
          <a:prstGeom prst="rect">
            <a:avLst/>
          </a:prstGeom>
        </p:spPr>
      </p:pic>
    </p:spTree>
    <p:extLst>
      <p:ext uri="{BB962C8B-B14F-4D97-AF65-F5344CB8AC3E}">
        <p14:creationId xmlns:p14="http://schemas.microsoft.com/office/powerpoint/2010/main" val="34090234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B554F-B88D-FB41-85A3-D5D0C957CC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783529" y="1734121"/>
            <a:ext cx="6388608" cy="4791456"/>
          </a:xfrm>
          <a:prstGeom prst="rect">
            <a:avLst/>
          </a:prstGeom>
        </p:spPr>
      </p:pic>
      <p:sp>
        <p:nvSpPr>
          <p:cNvPr id="3" name="Shape 125">
            <a:extLst>
              <a:ext uri="{FF2B5EF4-FFF2-40B4-BE49-F238E27FC236}">
                <a16:creationId xmlns:a16="http://schemas.microsoft.com/office/drawing/2014/main" id="{AD170307-F436-BAA8-8F5D-589912BB31D2}"/>
              </a:ext>
            </a:extLst>
          </p:cNvPr>
          <p:cNvSpPr/>
          <p:nvPr/>
        </p:nvSpPr>
        <p:spPr>
          <a:xfrm>
            <a:off x="748786" y="1194046"/>
            <a:ext cx="6426929" cy="830105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20000"/>
              </a:lnSpc>
              <a:defRPr sz="1800"/>
            </a:pPr>
            <a:r>
              <a:rPr lang="en-US" sz="3000" b="1" dirty="0">
                <a:latin typeface="Gill Sans" panose="020B0502020104020203" pitchFamily="34" charset="-79"/>
                <a:ea typeface="Times New Roman"/>
                <a:cs typeface="Gill Sans" panose="020B0502020104020203" pitchFamily="34" charset="-79"/>
                <a:sym typeface="Times New Roman"/>
              </a:rPr>
              <a:t>Background Instructions</a:t>
            </a:r>
          </a:p>
          <a:p>
            <a:pPr marL="457200" lvl="0" indent="-457200" algn="l">
              <a:lnSpc>
                <a:spcPct val="120000"/>
              </a:lnSpc>
              <a:buFont typeface="Arial" panose="020B0604020202020204" pitchFamily="34" charset="0"/>
              <a:buChar char="•"/>
              <a:defRPr sz="1800"/>
            </a:pPr>
            <a:r>
              <a:rPr lang="en-US" sz="2800" dirty="0">
                <a:latin typeface="Gill Sans" panose="020B0502020104020203" pitchFamily="34" charset="-79"/>
                <a:cs typeface="Gill Sans" panose="020B0502020104020203" pitchFamily="34" charset="-79"/>
              </a:rPr>
              <a:t>Once all bird parts and feather details are dry you can begin to paint the background.</a:t>
            </a:r>
            <a:endParaRPr lang="en-US" sz="2800" dirty="0">
              <a:latin typeface="Gill Sans" panose="020B0502020104020203" pitchFamily="34" charset="-79"/>
              <a:ea typeface="Times New Roman"/>
              <a:cs typeface="Gill Sans" panose="020B0502020104020203" pitchFamily="34" charset="-79"/>
              <a:sym typeface="Times New Roman"/>
            </a:endParaRPr>
          </a:p>
          <a:p>
            <a:pPr marL="457200" lvl="0" indent="-457200" algn="l">
              <a:lnSpc>
                <a:spcPct val="120000"/>
              </a:lnSpc>
              <a:buFont typeface="Arial" panose="020B0604020202020204" pitchFamily="34" charset="0"/>
              <a:buChar char="•"/>
              <a:defRPr sz="1800"/>
            </a:pPr>
            <a:r>
              <a:rPr lang="en-US" sz="2800" dirty="0">
                <a:latin typeface="Gill Sans" panose="020B0502020104020203" pitchFamily="34" charset="-79"/>
                <a:cs typeface="Gill Sans" panose="020B0502020104020203" pitchFamily="34" charset="-79"/>
              </a:rPr>
              <a:t>With a large brush, choose one color and paint over the feather detail. </a:t>
            </a:r>
          </a:p>
          <a:p>
            <a:pPr marL="457200" lvl="0" indent="-457200" algn="l">
              <a:lnSpc>
                <a:spcPct val="120000"/>
              </a:lnSpc>
              <a:buFont typeface="Arial" panose="020B0604020202020204" pitchFamily="34" charset="0"/>
              <a:buChar char="•"/>
              <a:defRPr sz="1800"/>
            </a:pPr>
            <a:r>
              <a:rPr lang="en-US" sz="2800" dirty="0">
                <a:latin typeface="Gill Sans" panose="020B0502020104020203" pitchFamily="34" charset="-79"/>
                <a:cs typeface="Gill Sans" panose="020B0502020104020203" pitchFamily="34" charset="-79"/>
              </a:rPr>
              <a:t>Go around the peacock’s wings and head as much as possible, but completely cover the dots and head feathers.</a:t>
            </a:r>
          </a:p>
          <a:p>
            <a:pPr marL="457200" lvl="0" indent="-457200" algn="l">
              <a:lnSpc>
                <a:spcPct val="120000"/>
              </a:lnSpc>
              <a:buFont typeface="Arial" panose="020B0604020202020204" pitchFamily="34" charset="0"/>
              <a:buChar char="•"/>
              <a:defRPr sz="1800"/>
            </a:pPr>
            <a:r>
              <a:rPr lang="en-US" sz="2800" dirty="0">
                <a:latin typeface="Gill Sans" panose="020B0502020104020203" pitchFamily="34" charset="-79"/>
                <a:cs typeface="Gill Sans" panose="020B0502020104020203" pitchFamily="34" charset="-79"/>
              </a:rPr>
              <a:t>This paint dries quickly, so move quickly.</a:t>
            </a:r>
          </a:p>
          <a:p>
            <a:pPr marL="457200" lvl="0" indent="-457200" algn="l">
              <a:lnSpc>
                <a:spcPct val="120000"/>
              </a:lnSpc>
              <a:buFont typeface="Arial" panose="020B0604020202020204" pitchFamily="34" charset="0"/>
              <a:buChar char="•"/>
              <a:defRPr sz="1800"/>
            </a:pPr>
            <a:r>
              <a:rPr lang="en-US" sz="2800" dirty="0">
                <a:latin typeface="Gill Sans" panose="020B0502020104020203" pitchFamily="34" charset="-79"/>
                <a:cs typeface="Gill Sans" panose="020B0502020104020203" pitchFamily="34" charset="-79"/>
              </a:rPr>
              <a:t>While paint is wet, use your combing tool to pull the paint from the peacock’s body out to the edge of the plastic sheet. Continue until it is all pulled.</a:t>
            </a:r>
          </a:p>
          <a:p>
            <a:pPr marL="457200" lvl="0" indent="-457200" algn="l">
              <a:lnSpc>
                <a:spcPct val="120000"/>
              </a:lnSpc>
              <a:buFont typeface="Arial" panose="020B0604020202020204" pitchFamily="34" charset="0"/>
              <a:buChar char="•"/>
              <a:defRPr sz="1800"/>
            </a:pPr>
            <a:r>
              <a:rPr lang="en-US" sz="2800" dirty="0">
                <a:latin typeface="Gill Sans" panose="020B0502020104020203" pitchFamily="34" charset="-79"/>
                <a:cs typeface="Gill Sans" panose="020B0502020104020203" pitchFamily="34" charset="-79"/>
              </a:rPr>
              <a:t>Repeat for a 2</a:t>
            </a:r>
            <a:r>
              <a:rPr lang="en-US" sz="2800" baseline="30000" dirty="0">
                <a:latin typeface="Gill Sans" panose="020B0502020104020203" pitchFamily="34" charset="-79"/>
                <a:cs typeface="Gill Sans" panose="020B0502020104020203" pitchFamily="34" charset="-79"/>
              </a:rPr>
              <a:t>nd</a:t>
            </a:r>
            <a:r>
              <a:rPr lang="en-US" sz="2800" dirty="0">
                <a:latin typeface="Gill Sans" panose="020B0502020104020203" pitchFamily="34" charset="-79"/>
                <a:cs typeface="Gill Sans" panose="020B0502020104020203" pitchFamily="34" charset="-79"/>
              </a:rPr>
              <a:t> coat for stronger color.</a:t>
            </a:r>
          </a:p>
          <a:p>
            <a:pPr marL="457200" lvl="0" indent="-457200" algn="l">
              <a:lnSpc>
                <a:spcPct val="120000"/>
              </a:lnSpc>
              <a:buFont typeface="Arial" panose="020B0604020202020204" pitchFamily="34" charset="0"/>
              <a:buChar char="•"/>
              <a:defRPr sz="1800"/>
            </a:pPr>
            <a:endParaRPr lang="en-US" sz="3000"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5978461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20B7-0B2A-4548-9C90-D20857B21793}"/>
              </a:ext>
            </a:extLst>
          </p:cNvPr>
          <p:cNvSpPr>
            <a:spLocks noGrp="1"/>
          </p:cNvSpPr>
          <p:nvPr>
            <p:ph type="title"/>
          </p:nvPr>
        </p:nvSpPr>
        <p:spPr>
          <a:xfrm>
            <a:off x="626532" y="263470"/>
            <a:ext cx="9351482" cy="809679"/>
          </a:xfrm>
        </p:spPr>
        <p:txBody>
          <a:bodyPr/>
          <a:lstStyle/>
          <a:p>
            <a:r>
              <a:rPr lang="en-US" sz="4000" dirty="0"/>
              <a:t>Texture</a:t>
            </a:r>
          </a:p>
        </p:txBody>
      </p:sp>
      <p:sp>
        <p:nvSpPr>
          <p:cNvPr id="3" name="Text Placeholder 2">
            <a:extLst>
              <a:ext uri="{FF2B5EF4-FFF2-40B4-BE49-F238E27FC236}">
                <a16:creationId xmlns:a16="http://schemas.microsoft.com/office/drawing/2014/main" id="{685F0C23-DEB2-FD46-B0D8-7CA8A5EFAE69}"/>
              </a:ext>
            </a:extLst>
          </p:cNvPr>
          <p:cNvSpPr>
            <a:spLocks noGrp="1"/>
          </p:cNvSpPr>
          <p:nvPr>
            <p:ph type="body" idx="1"/>
          </p:nvPr>
        </p:nvSpPr>
        <p:spPr>
          <a:xfrm>
            <a:off x="626532" y="1073150"/>
            <a:ext cx="9550401" cy="5637616"/>
          </a:xfrm>
        </p:spPr>
        <p:txBody>
          <a:bodyPr/>
          <a:lstStyle/>
          <a:p>
            <a:pPr marL="266700" indent="0">
              <a:buNone/>
            </a:pPr>
            <a:r>
              <a:rPr lang="en-US" sz="3000" dirty="0"/>
              <a:t>Texture refers to the surface quality in a work of art. </a:t>
            </a:r>
            <a:br>
              <a:rPr lang="en-US" sz="3000" dirty="0"/>
            </a:br>
            <a:r>
              <a:rPr lang="en-US" sz="3000" dirty="0"/>
              <a:t>We associate textures with the way things look or feel.</a:t>
            </a:r>
          </a:p>
          <a:p>
            <a:r>
              <a:rPr lang="en-US" sz="3000" dirty="0"/>
              <a:t>Visual Texture is how something looks like if feels.</a:t>
            </a:r>
          </a:p>
          <a:p>
            <a:r>
              <a:rPr lang="en-US" sz="3000" dirty="0"/>
              <a:t> Artists create visual texture by repeating shape, line, value and color. (Durer’s images on right…feathers look soft, wing looks smooth, rabbit looks fluffy)</a:t>
            </a:r>
          </a:p>
          <a:p>
            <a:r>
              <a:rPr lang="en-US" sz="3000" dirty="0"/>
              <a:t>Actual Texture is how something feels when you </a:t>
            </a:r>
            <a:br>
              <a:rPr lang="en-US" sz="3000" dirty="0"/>
            </a:br>
            <a:r>
              <a:rPr lang="en-US" sz="3000" dirty="0"/>
              <a:t>touch it. (rocks are smooth, cactus is prickly, cat’s tongue is rough)</a:t>
            </a:r>
          </a:p>
        </p:txBody>
      </p:sp>
      <p:pic>
        <p:nvPicPr>
          <p:cNvPr id="5" name="Picture 4">
            <a:extLst>
              <a:ext uri="{FF2B5EF4-FFF2-40B4-BE49-F238E27FC236}">
                <a16:creationId xmlns:a16="http://schemas.microsoft.com/office/drawing/2014/main" id="{33325D10-D2D2-C641-9612-ECD5689969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8520" y="6878479"/>
            <a:ext cx="2683725" cy="1946838"/>
          </a:xfrm>
          <a:prstGeom prst="rect">
            <a:avLst/>
          </a:prstGeom>
        </p:spPr>
      </p:pic>
      <p:pic>
        <p:nvPicPr>
          <p:cNvPr id="8" name="Picture 7">
            <a:extLst>
              <a:ext uri="{FF2B5EF4-FFF2-40B4-BE49-F238E27FC236}">
                <a16:creationId xmlns:a16="http://schemas.microsoft.com/office/drawing/2014/main" id="{C2ABF508-A02A-F940-A190-322B75F0C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4135" y="6878479"/>
            <a:ext cx="4199436" cy="2360083"/>
          </a:xfrm>
          <a:prstGeom prst="rect">
            <a:avLst/>
          </a:prstGeom>
        </p:spPr>
      </p:pic>
      <p:pic>
        <p:nvPicPr>
          <p:cNvPr id="9" name="Picture 8">
            <a:extLst>
              <a:ext uri="{FF2B5EF4-FFF2-40B4-BE49-F238E27FC236}">
                <a16:creationId xmlns:a16="http://schemas.microsoft.com/office/drawing/2014/main" id="{035455AE-87C2-8046-ABB8-B42A9013413F}"/>
              </a:ext>
            </a:extLst>
          </p:cNvPr>
          <p:cNvPicPr>
            <a:picLocks noChangeAspect="1"/>
          </p:cNvPicPr>
          <p:nvPr/>
        </p:nvPicPr>
        <p:blipFill>
          <a:blip r:embed="rId4"/>
          <a:stretch>
            <a:fillRect/>
          </a:stretch>
        </p:blipFill>
        <p:spPr>
          <a:xfrm>
            <a:off x="450953" y="6921412"/>
            <a:ext cx="2254955" cy="1691216"/>
          </a:xfrm>
          <a:prstGeom prst="rect">
            <a:avLst/>
          </a:prstGeom>
        </p:spPr>
      </p:pic>
      <p:pic>
        <p:nvPicPr>
          <p:cNvPr id="10" name="Picture 9">
            <a:extLst>
              <a:ext uri="{FF2B5EF4-FFF2-40B4-BE49-F238E27FC236}">
                <a16:creationId xmlns:a16="http://schemas.microsoft.com/office/drawing/2014/main" id="{E78CE343-4297-994C-856C-32548A98EE98}"/>
              </a:ext>
            </a:extLst>
          </p:cNvPr>
          <p:cNvPicPr>
            <a:picLocks noChangeAspect="1"/>
          </p:cNvPicPr>
          <p:nvPr/>
        </p:nvPicPr>
        <p:blipFill>
          <a:blip r:embed="rId5"/>
          <a:stretch>
            <a:fillRect/>
          </a:stretch>
        </p:blipFill>
        <p:spPr>
          <a:xfrm>
            <a:off x="10485160" y="6878479"/>
            <a:ext cx="2068687" cy="2289347"/>
          </a:xfrm>
          <a:prstGeom prst="rect">
            <a:avLst/>
          </a:prstGeom>
        </p:spPr>
      </p:pic>
      <p:pic>
        <p:nvPicPr>
          <p:cNvPr id="11" name="Picture 10">
            <a:extLst>
              <a:ext uri="{FF2B5EF4-FFF2-40B4-BE49-F238E27FC236}">
                <a16:creationId xmlns:a16="http://schemas.microsoft.com/office/drawing/2014/main" id="{76FF3539-1667-634F-86C1-A2A63D83CDC9}"/>
              </a:ext>
            </a:extLst>
          </p:cNvPr>
          <p:cNvPicPr>
            <a:picLocks noChangeAspect="1"/>
          </p:cNvPicPr>
          <p:nvPr/>
        </p:nvPicPr>
        <p:blipFill>
          <a:blip r:embed="rId6"/>
          <a:stretch>
            <a:fillRect/>
          </a:stretch>
        </p:blipFill>
        <p:spPr>
          <a:xfrm>
            <a:off x="9880674" y="4152263"/>
            <a:ext cx="2497594" cy="2409959"/>
          </a:xfrm>
          <a:prstGeom prst="rect">
            <a:avLst/>
          </a:prstGeom>
        </p:spPr>
      </p:pic>
      <p:pic>
        <p:nvPicPr>
          <p:cNvPr id="12" name="Picture 11">
            <a:extLst>
              <a:ext uri="{FF2B5EF4-FFF2-40B4-BE49-F238E27FC236}">
                <a16:creationId xmlns:a16="http://schemas.microsoft.com/office/drawing/2014/main" id="{04723CDE-0DED-024F-B6F0-FD224AAC65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78014" y="440637"/>
            <a:ext cx="2599174" cy="3469771"/>
          </a:xfrm>
          <a:prstGeom prst="rect">
            <a:avLst/>
          </a:prstGeom>
        </p:spPr>
      </p:pic>
    </p:spTree>
    <p:extLst>
      <p:ext uri="{BB962C8B-B14F-4D97-AF65-F5344CB8AC3E}">
        <p14:creationId xmlns:p14="http://schemas.microsoft.com/office/powerpoint/2010/main" val="390062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D3EDF-6A3C-3B4A-9D3F-F1F33FA296C5}"/>
              </a:ext>
            </a:extLst>
          </p:cNvPr>
          <p:cNvPicPr>
            <a:picLocks noChangeAspect="1"/>
          </p:cNvPicPr>
          <p:nvPr/>
        </p:nvPicPr>
        <p:blipFill>
          <a:blip r:embed="rId2"/>
          <a:stretch>
            <a:fillRect/>
          </a:stretch>
        </p:blipFill>
        <p:spPr>
          <a:xfrm>
            <a:off x="1820334" y="369658"/>
            <a:ext cx="8997484" cy="6244522"/>
          </a:xfrm>
          <a:prstGeom prst="rect">
            <a:avLst/>
          </a:prstGeom>
        </p:spPr>
      </p:pic>
      <p:sp>
        <p:nvSpPr>
          <p:cNvPr id="3" name="Text Placeholder 2">
            <a:extLst>
              <a:ext uri="{FF2B5EF4-FFF2-40B4-BE49-F238E27FC236}">
                <a16:creationId xmlns:a16="http://schemas.microsoft.com/office/drawing/2014/main" id="{749A8140-E112-E542-BE69-1D9EEFBE83AD}"/>
              </a:ext>
            </a:extLst>
          </p:cNvPr>
          <p:cNvSpPr>
            <a:spLocks noGrp="1"/>
          </p:cNvSpPr>
          <p:nvPr>
            <p:ph type="body" idx="1"/>
          </p:nvPr>
        </p:nvSpPr>
        <p:spPr>
          <a:xfrm>
            <a:off x="960895" y="6868644"/>
            <a:ext cx="11189775" cy="2884956"/>
          </a:xfrm>
        </p:spPr>
        <p:txBody>
          <a:bodyPr/>
          <a:lstStyle/>
          <a:p>
            <a:pPr algn="l"/>
            <a:r>
              <a:rPr lang="en-US" sz="3000" dirty="0"/>
              <a:t>What kinds of lines does Durer use to create the rough texture of the Rhino’s skin?</a:t>
            </a:r>
          </a:p>
          <a:p>
            <a:pPr algn="l"/>
            <a:r>
              <a:rPr lang="en-US" sz="3000" dirty="0"/>
              <a:t>This piece was drawn by Durer from a written description of a Rhino.  He never saw one in real life!</a:t>
            </a:r>
          </a:p>
        </p:txBody>
      </p:sp>
    </p:spTree>
    <p:extLst>
      <p:ext uri="{BB962C8B-B14F-4D97-AF65-F5344CB8AC3E}">
        <p14:creationId xmlns:p14="http://schemas.microsoft.com/office/powerpoint/2010/main" val="1282887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png"/>
          <p:cNvPicPr/>
          <p:nvPr/>
        </p:nvPicPr>
        <p:blipFill>
          <a:blip r:embed="rId2"/>
          <a:stretch>
            <a:fillRect/>
          </a:stretch>
        </p:blipFill>
        <p:spPr>
          <a:xfrm>
            <a:off x="990422" y="812801"/>
            <a:ext cx="4360333" cy="3217332"/>
          </a:xfrm>
          <a:prstGeom prst="rect">
            <a:avLst/>
          </a:prstGeom>
          <a:ln w="12700">
            <a:miter lim="400000"/>
          </a:ln>
        </p:spPr>
      </p:pic>
      <p:pic>
        <p:nvPicPr>
          <p:cNvPr id="54" name="image.png"/>
          <p:cNvPicPr/>
          <p:nvPr/>
        </p:nvPicPr>
        <p:blipFill>
          <a:blip r:embed="rId3"/>
          <a:stretch>
            <a:fillRect/>
          </a:stretch>
        </p:blipFill>
        <p:spPr>
          <a:xfrm>
            <a:off x="6502399" y="812801"/>
            <a:ext cx="5511979" cy="4782782"/>
          </a:xfrm>
          <a:prstGeom prst="rect">
            <a:avLst/>
          </a:prstGeom>
          <a:ln w="12700">
            <a:miter lim="400000"/>
          </a:ln>
        </p:spPr>
      </p:pic>
      <p:pic>
        <p:nvPicPr>
          <p:cNvPr id="52" name="image.png"/>
          <p:cNvPicPr/>
          <p:nvPr/>
        </p:nvPicPr>
        <p:blipFill>
          <a:blip r:embed="rId4"/>
          <a:stretch>
            <a:fillRect/>
          </a:stretch>
        </p:blipFill>
        <p:spPr>
          <a:xfrm>
            <a:off x="702733" y="4486476"/>
            <a:ext cx="5240867" cy="3217332"/>
          </a:xfrm>
          <a:prstGeom prst="rect">
            <a:avLst/>
          </a:prstGeom>
          <a:ln w="12700">
            <a:miter lim="400000"/>
          </a:ln>
        </p:spPr>
      </p:pic>
      <p:sp>
        <p:nvSpPr>
          <p:cNvPr id="2" name="TextBox 1">
            <a:extLst>
              <a:ext uri="{FF2B5EF4-FFF2-40B4-BE49-F238E27FC236}">
                <a16:creationId xmlns:a16="http://schemas.microsoft.com/office/drawing/2014/main" id="{175DF500-86F5-0B41-A98D-E7F591C75249}"/>
              </a:ext>
            </a:extLst>
          </p:cNvPr>
          <p:cNvSpPr txBox="1"/>
          <p:nvPr/>
        </p:nvSpPr>
        <p:spPr>
          <a:xfrm>
            <a:off x="6502400" y="6586776"/>
            <a:ext cx="5799667" cy="20159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500" b="0" i="0" u="none" strike="noStrike" cap="none" spc="0" normalizeH="0" baseline="0" dirty="0">
                <a:ln>
                  <a:noFill/>
                </a:ln>
                <a:solidFill>
                  <a:srgbClr val="000000"/>
                </a:solidFill>
                <a:effectLst/>
                <a:uFillTx/>
                <a:latin typeface="Gill Sans"/>
                <a:ea typeface="Gill Sans"/>
                <a:cs typeface="Gill Sans"/>
                <a:sym typeface="Gill Sans"/>
              </a:rPr>
              <a:t>Observe the lines in the photos of these Peacocks.  </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500" b="0" i="0" u="none" strike="noStrike" cap="none" spc="0" normalizeH="0" baseline="0" dirty="0">
                <a:ln>
                  <a:noFill/>
                </a:ln>
                <a:solidFill>
                  <a:srgbClr val="000000"/>
                </a:solidFill>
                <a:effectLst/>
                <a:uFillTx/>
                <a:latin typeface="Gill Sans"/>
                <a:ea typeface="Gill Sans"/>
                <a:cs typeface="Gill Sans"/>
                <a:sym typeface="Gill Sans"/>
              </a:rPr>
              <a:t>They overlap and repeat themselves.  </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500" b="0" i="0" u="none" strike="noStrike" cap="none" spc="0" normalizeH="0" baseline="0" dirty="0">
                <a:ln>
                  <a:noFill/>
                </a:ln>
                <a:solidFill>
                  <a:srgbClr val="000000"/>
                </a:solidFill>
                <a:effectLst/>
                <a:uFillTx/>
                <a:latin typeface="Gill Sans"/>
                <a:ea typeface="Gill Sans"/>
                <a:cs typeface="Gill Sans"/>
                <a:sym typeface="Gill Sans"/>
              </a:rPr>
              <a:t>These are actual photos of peaco</a:t>
            </a:r>
            <a:r>
              <a:rPr lang="en-US" sz="2500" dirty="0">
                <a:solidFill>
                  <a:srgbClr val="000000"/>
                </a:solidFill>
              </a:rPr>
              <a:t>cks </a:t>
            </a:r>
            <a:br>
              <a:rPr lang="en-US" sz="2500" dirty="0">
                <a:solidFill>
                  <a:srgbClr val="000000"/>
                </a:solidFill>
              </a:rPr>
            </a:br>
            <a:r>
              <a:rPr lang="en-US" sz="2500" dirty="0">
                <a:solidFill>
                  <a:srgbClr val="000000"/>
                </a:solidFill>
              </a:rPr>
              <a:t>showing actual texture.</a:t>
            </a:r>
            <a:endParaRPr kumimoji="0" lang="en-US" sz="2500" b="0" i="0" u="none" strike="noStrike" cap="none" spc="0" normalizeH="0" baseline="0" dirty="0">
              <a:ln>
                <a:noFill/>
              </a:ln>
              <a:solidFill>
                <a:srgbClr val="000000"/>
              </a:solidFill>
              <a:effectLst/>
              <a:uFillTx/>
              <a:latin typeface="Gill Sans"/>
              <a:ea typeface="Gill Sans"/>
              <a:cs typeface="Gill Sans"/>
              <a:sym typeface="Gill Sans"/>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2B3A-A255-974B-85BB-7B9B48003409}"/>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23D5D780-19BF-684B-93D1-13A5D0A55C9F}"/>
              </a:ext>
            </a:extLst>
          </p:cNvPr>
          <p:cNvSpPr txBox="1"/>
          <p:nvPr/>
        </p:nvSpPr>
        <p:spPr>
          <a:xfrm>
            <a:off x="550333" y="569429"/>
            <a:ext cx="11904133" cy="10926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3500" dirty="0">
                <a:solidFill>
                  <a:srgbClr val="000000"/>
                </a:solidFill>
              </a:rPr>
              <a:t>Peacock on acetate with metallics</a:t>
            </a:r>
          </a:p>
          <a:p>
            <a:pPr marL="0" marR="0" indent="0" algn="ctr" defTabSz="914400" rtl="0" fontAlgn="auto" latinLnBrk="1"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Gill Sans"/>
                <a:ea typeface="Gill Sans"/>
                <a:cs typeface="Gill Sans"/>
                <a:sym typeface="Gill Sans"/>
              </a:rPr>
              <a:t>Study on Visual Texture</a:t>
            </a:r>
          </a:p>
        </p:txBody>
      </p:sp>
      <p:pic>
        <p:nvPicPr>
          <p:cNvPr id="8" name="Picture 7">
            <a:extLst>
              <a:ext uri="{FF2B5EF4-FFF2-40B4-BE49-F238E27FC236}">
                <a16:creationId xmlns:a16="http://schemas.microsoft.com/office/drawing/2014/main" id="{037E5C08-36DB-D34F-ACC3-723AA5C801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846577" y="1933344"/>
            <a:ext cx="6220093" cy="6096353"/>
          </a:xfrm>
          <a:prstGeom prst="rect">
            <a:avLst/>
          </a:prstGeom>
        </p:spPr>
      </p:pic>
      <p:pic>
        <p:nvPicPr>
          <p:cNvPr id="10" name="Picture 9">
            <a:extLst>
              <a:ext uri="{FF2B5EF4-FFF2-40B4-BE49-F238E27FC236}">
                <a16:creationId xmlns:a16="http://schemas.microsoft.com/office/drawing/2014/main" id="{EE5CEDC5-63EB-694C-B5A8-C093BB29BC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65907" y="1593160"/>
            <a:ext cx="6220094" cy="6776720"/>
          </a:xfrm>
          <a:prstGeom prst="rect">
            <a:avLst/>
          </a:prstGeom>
        </p:spPr>
      </p:pic>
    </p:spTree>
    <p:extLst>
      <p:ext uri="{BB962C8B-B14F-4D97-AF65-F5344CB8AC3E}">
        <p14:creationId xmlns:p14="http://schemas.microsoft.com/office/powerpoint/2010/main" val="15337445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1170C1-7CA3-5849-8BFF-90AF9F08CA6B}"/>
              </a:ext>
            </a:extLst>
          </p:cNvPr>
          <p:cNvSpPr/>
          <p:nvPr/>
        </p:nvSpPr>
        <p:spPr>
          <a:xfrm>
            <a:off x="2440639" y="631406"/>
            <a:ext cx="9222766" cy="1938992"/>
          </a:xfrm>
          <a:prstGeom prst="rect">
            <a:avLst/>
          </a:prstGeom>
        </p:spPr>
        <p:txBody>
          <a:bodyPr wrap="square">
            <a:spAutoFit/>
          </a:bodyPr>
          <a:lstStyle/>
          <a:p>
            <a:pPr lvl="0">
              <a:defRPr sz="1800"/>
            </a:pPr>
            <a:r>
              <a:rPr lang="en-US" sz="2400" b="1" dirty="0"/>
              <a:t>Draw Your Bird on your white paper with a pencil.</a:t>
            </a:r>
          </a:p>
          <a:p>
            <a:pPr lvl="0">
              <a:defRPr sz="1800"/>
            </a:pPr>
            <a:endParaRPr lang="en-US" sz="2400" dirty="0"/>
          </a:p>
          <a:p>
            <a:pPr marL="342900" lvl="0" indent="-342900" algn="l">
              <a:buFont typeface="Arial" panose="020B0604020202020204" pitchFamily="34" charset="0"/>
              <a:buChar char="•"/>
              <a:defRPr sz="1800"/>
            </a:pPr>
            <a:r>
              <a:rPr lang="en-US" sz="2400" dirty="0"/>
              <a:t>Make a long skinny neck using a profile view of your peacock face.</a:t>
            </a:r>
          </a:p>
          <a:p>
            <a:pPr lvl="0" algn="l">
              <a:defRPr sz="1800"/>
            </a:pPr>
            <a:r>
              <a:rPr lang="en-US" sz="2400" dirty="0"/>
              <a:t>Or</a:t>
            </a:r>
          </a:p>
          <a:p>
            <a:pPr marL="342900" lvl="0" indent="-342900" algn="l">
              <a:buFont typeface="Arial" panose="020B0604020202020204" pitchFamily="34" charset="0"/>
              <a:buChar char="•"/>
              <a:defRPr sz="1800"/>
            </a:pPr>
            <a:r>
              <a:rPr lang="en-US" sz="2400" dirty="0"/>
              <a:t>Choose to trace with the template</a:t>
            </a:r>
          </a:p>
        </p:txBody>
      </p:sp>
      <p:pic>
        <p:nvPicPr>
          <p:cNvPr id="7" name="Picture 6">
            <a:extLst>
              <a:ext uri="{FF2B5EF4-FFF2-40B4-BE49-F238E27FC236}">
                <a16:creationId xmlns:a16="http://schemas.microsoft.com/office/drawing/2014/main" id="{E772E0AA-A797-8F44-945A-54FD3E288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36" t="7528" r="7527" b="3477"/>
          <a:stretch/>
        </p:blipFill>
        <p:spPr>
          <a:xfrm rot="5400000">
            <a:off x="104966" y="3351159"/>
            <a:ext cx="4749110" cy="3564194"/>
          </a:xfrm>
          <a:prstGeom prst="rect">
            <a:avLst/>
          </a:prstGeom>
        </p:spPr>
      </p:pic>
      <p:pic>
        <p:nvPicPr>
          <p:cNvPr id="11" name="Picture 10">
            <a:extLst>
              <a:ext uri="{FF2B5EF4-FFF2-40B4-BE49-F238E27FC236}">
                <a16:creationId xmlns:a16="http://schemas.microsoft.com/office/drawing/2014/main" id="{E1327E41-6130-C14A-98D8-A898FD16CE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824"/>
          <a:stretch/>
        </p:blipFill>
        <p:spPr>
          <a:xfrm rot="5400000">
            <a:off x="4267328" y="3281516"/>
            <a:ext cx="4749113" cy="3703481"/>
          </a:xfrm>
          <a:prstGeom prst="rect">
            <a:avLst/>
          </a:prstGeom>
        </p:spPr>
      </p:pic>
      <p:pic>
        <p:nvPicPr>
          <p:cNvPr id="13" name="Picture 12">
            <a:extLst>
              <a:ext uri="{FF2B5EF4-FFF2-40B4-BE49-F238E27FC236}">
                <a16:creationId xmlns:a16="http://schemas.microsoft.com/office/drawing/2014/main" id="{79C3D976-FE9E-294D-9823-AB631AB37B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54" t="3557" r="8992" b="8931"/>
          <a:stretch/>
        </p:blipFill>
        <p:spPr>
          <a:xfrm rot="5400000">
            <a:off x="8429693" y="3351159"/>
            <a:ext cx="4749112" cy="3564194"/>
          </a:xfrm>
          <a:prstGeom prst="rect">
            <a:avLst/>
          </a:prstGeom>
        </p:spPr>
      </p:pic>
    </p:spTree>
    <p:extLst>
      <p:ext uri="{BB962C8B-B14F-4D97-AF65-F5344CB8AC3E}">
        <p14:creationId xmlns:p14="http://schemas.microsoft.com/office/powerpoint/2010/main" val="3038906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418454" y="1058370"/>
            <a:ext cx="7935132" cy="38184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ctr">
              <a:defRPr sz="4200"/>
            </a:lvl1pPr>
          </a:lstStyle>
          <a:p>
            <a:pPr lvl="0">
              <a:defRPr sz="1800"/>
            </a:pPr>
            <a:r>
              <a:rPr lang="en-US" sz="3200" b="1" dirty="0"/>
              <a:t>Add an Eye.  </a:t>
            </a:r>
          </a:p>
          <a:p>
            <a:pPr lvl="0">
              <a:defRPr sz="1800"/>
            </a:pPr>
            <a:r>
              <a:rPr lang="en-US" sz="3000" dirty="0"/>
              <a:t>Be creative with the eye! </a:t>
            </a:r>
          </a:p>
          <a:p>
            <a:pPr lvl="0">
              <a:defRPr sz="1800"/>
            </a:pPr>
            <a:r>
              <a:rPr lang="en-US" sz="3000" dirty="0"/>
              <a:t>Here are some examples. </a:t>
            </a:r>
          </a:p>
          <a:p>
            <a:pPr lvl="0">
              <a:defRPr sz="1800"/>
            </a:pPr>
            <a:r>
              <a:rPr lang="en-US" sz="3000" dirty="0"/>
              <a:t>Draw the beak as well.  </a:t>
            </a:r>
          </a:p>
          <a:p>
            <a:pPr lvl="0">
              <a:defRPr sz="1800"/>
            </a:pPr>
            <a:r>
              <a:rPr lang="en-US" sz="3000" dirty="0"/>
              <a:t>Don’t worry about it being perfect.</a:t>
            </a:r>
          </a:p>
          <a:p>
            <a:pPr lvl="0">
              <a:defRPr sz="1800"/>
            </a:pPr>
            <a:r>
              <a:rPr lang="en-US" sz="3000" dirty="0"/>
              <a:t>We will be tracing this onto our acrylic sheet and tossing the paper. </a:t>
            </a:r>
          </a:p>
          <a:p>
            <a:pPr lvl="0">
              <a:defRPr sz="1800"/>
            </a:pPr>
            <a:r>
              <a:rPr lang="en-US" sz="3000" b="1" dirty="0"/>
              <a:t>Do not draw the top feathers.</a:t>
            </a:r>
            <a:endParaRPr sz="3000" b="1" dirty="0"/>
          </a:p>
        </p:txBody>
      </p:sp>
      <p:sp>
        <p:nvSpPr>
          <p:cNvPr id="3" name="TextBox 2">
            <a:extLst>
              <a:ext uri="{FF2B5EF4-FFF2-40B4-BE49-F238E27FC236}">
                <a16:creationId xmlns:a16="http://schemas.microsoft.com/office/drawing/2014/main" id="{1C03B495-4C08-694F-87AC-E98ECC909C1F}"/>
              </a:ext>
            </a:extLst>
          </p:cNvPr>
          <p:cNvSpPr txBox="1"/>
          <p:nvPr/>
        </p:nvSpPr>
        <p:spPr>
          <a:xfrm>
            <a:off x="10430933" y="1066800"/>
            <a:ext cx="9239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Gill Sans"/>
              <a:ea typeface="Gill Sans"/>
              <a:cs typeface="Gill Sans"/>
              <a:sym typeface="Gill Sans"/>
            </a:endParaRPr>
          </a:p>
        </p:txBody>
      </p:sp>
      <p:pic>
        <p:nvPicPr>
          <p:cNvPr id="4" name="Picture 3">
            <a:extLst>
              <a:ext uri="{FF2B5EF4-FFF2-40B4-BE49-F238E27FC236}">
                <a16:creationId xmlns:a16="http://schemas.microsoft.com/office/drawing/2014/main" id="{45E39489-04C7-764A-93D5-F0A283BB214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64733" y="506410"/>
            <a:ext cx="4059425" cy="3611040"/>
          </a:xfrm>
          <a:prstGeom prst="rect">
            <a:avLst/>
          </a:prstGeom>
        </p:spPr>
      </p:pic>
      <p:pic>
        <p:nvPicPr>
          <p:cNvPr id="10" name="Picture 9">
            <a:extLst>
              <a:ext uri="{FF2B5EF4-FFF2-40B4-BE49-F238E27FC236}">
                <a16:creationId xmlns:a16="http://schemas.microsoft.com/office/drawing/2014/main" id="{16176AFE-3E15-9343-9B5F-E5810223F1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636"/>
          <a:stretch/>
        </p:blipFill>
        <p:spPr>
          <a:xfrm rot="5400000">
            <a:off x="8095" y="5593858"/>
            <a:ext cx="4233332" cy="3412614"/>
          </a:xfrm>
          <a:prstGeom prst="rect">
            <a:avLst/>
          </a:prstGeom>
        </p:spPr>
      </p:pic>
      <p:pic>
        <p:nvPicPr>
          <p:cNvPr id="16" name="Picture 15">
            <a:extLst>
              <a:ext uri="{FF2B5EF4-FFF2-40B4-BE49-F238E27FC236}">
                <a16:creationId xmlns:a16="http://schemas.microsoft.com/office/drawing/2014/main" id="{41A5CE59-96D6-4C45-83A9-CC6CEC9D088F}"/>
              </a:ext>
            </a:extLst>
          </p:cNvPr>
          <p:cNvPicPr>
            <a:picLocks noChangeAspect="1"/>
          </p:cNvPicPr>
          <p:nvPr/>
        </p:nvPicPr>
        <p:blipFill rotWithShape="1">
          <a:blip r:embed="rId5"/>
          <a:srcRect l="11472"/>
          <a:stretch/>
        </p:blipFill>
        <p:spPr>
          <a:xfrm>
            <a:off x="4067931" y="6027433"/>
            <a:ext cx="4435607" cy="3389398"/>
          </a:xfrm>
          <a:prstGeom prst="rect">
            <a:avLst/>
          </a:prstGeom>
        </p:spPr>
      </p:pic>
      <p:pic>
        <p:nvPicPr>
          <p:cNvPr id="15" name="Picture 14">
            <a:extLst>
              <a:ext uri="{FF2B5EF4-FFF2-40B4-BE49-F238E27FC236}">
                <a16:creationId xmlns:a16="http://schemas.microsoft.com/office/drawing/2014/main" id="{4EF57F5C-77EF-BF48-9892-881AFAFA9D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8041" r="193"/>
          <a:stretch/>
        </p:blipFill>
        <p:spPr>
          <a:xfrm rot="5400000">
            <a:off x="8295089" y="4987761"/>
            <a:ext cx="4874382" cy="398375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8">
            <a:extLst>
              <a:ext uri="{FF2B5EF4-FFF2-40B4-BE49-F238E27FC236}">
                <a16:creationId xmlns:a16="http://schemas.microsoft.com/office/drawing/2014/main" id="{74D00377-4AA3-FE4D-AA88-7776438D57C7}"/>
              </a:ext>
            </a:extLst>
          </p:cNvPr>
          <p:cNvSpPr/>
          <p:nvPr/>
        </p:nvSpPr>
        <p:spPr>
          <a:xfrm>
            <a:off x="1102591" y="819139"/>
            <a:ext cx="7485681" cy="209288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lnSpc>
                <a:spcPct val="150000"/>
              </a:lnSpc>
              <a:buSzPct val="100000"/>
              <a:defRPr sz="1800"/>
            </a:pPr>
            <a:r>
              <a:rPr lang="en-US" sz="3200" b="1" dirty="0">
                <a:latin typeface="Gill Sans" panose="020B0502020104020203" pitchFamily="34" charset="-79"/>
                <a:ea typeface="Times New Roman"/>
                <a:cs typeface="Gill Sans" panose="020B0502020104020203" pitchFamily="34" charset="-79"/>
                <a:sym typeface="Times New Roman"/>
              </a:rPr>
              <a:t>Create Detail</a:t>
            </a:r>
          </a:p>
          <a:p>
            <a:pPr marL="514350" lvl="0" indent="-514350" algn="l">
              <a:spcAft>
                <a:spcPts val="1200"/>
              </a:spcAft>
              <a:buSzPct val="100000"/>
              <a:buAutoNum type="arabicPeriod"/>
              <a:defRPr sz="1800"/>
            </a:pPr>
            <a:r>
              <a:rPr lang="en-US" sz="2600" dirty="0">
                <a:latin typeface="Gill Sans" panose="020B0502020104020203" pitchFamily="34" charset="-79"/>
                <a:ea typeface="Times New Roman"/>
                <a:cs typeface="Gill Sans" panose="020B0502020104020203" pitchFamily="34" charset="-79"/>
                <a:sym typeface="Times New Roman"/>
              </a:rPr>
              <a:t>Add wings on each side of the body.</a:t>
            </a:r>
          </a:p>
          <a:p>
            <a:pPr marL="447675" lvl="0" indent="-447675" algn="l">
              <a:spcAft>
                <a:spcPts val="1200"/>
              </a:spcAft>
              <a:buSzPct val="100000"/>
              <a:defRPr sz="1800"/>
            </a:pPr>
            <a:r>
              <a:rPr lang="en-US" sz="2600" dirty="0">
                <a:latin typeface="Gill Sans" panose="020B0502020104020203" pitchFamily="34" charset="-79"/>
                <a:ea typeface="Times New Roman"/>
                <a:cs typeface="Gill Sans" panose="020B0502020104020203" pitchFamily="34" charset="-79"/>
                <a:sym typeface="Times New Roman"/>
              </a:rPr>
              <a:t>2.	Create </a:t>
            </a:r>
            <a:r>
              <a:rPr lang="en-US" sz="2600" dirty="0">
                <a:latin typeface="Gill Sans" panose="020B0502020104020203" pitchFamily="34" charset="-79"/>
                <a:cs typeface="Gill Sans" panose="020B0502020104020203" pitchFamily="34" charset="-79"/>
                <a:sym typeface="Times New Roman"/>
              </a:rPr>
              <a:t>visual</a:t>
            </a:r>
            <a:r>
              <a:rPr lang="en-US" sz="2600" dirty="0">
                <a:latin typeface="Gill Sans" panose="020B0502020104020203" pitchFamily="34" charset="-79"/>
                <a:ea typeface="Times New Roman"/>
                <a:cs typeface="Gill Sans" panose="020B0502020104020203" pitchFamily="34" charset="-79"/>
                <a:sym typeface="Times New Roman"/>
              </a:rPr>
              <a:t> texture by repeating lines or patterns.</a:t>
            </a:r>
            <a:r>
              <a:rPr lang="en-US" sz="2500" dirty="0">
                <a:latin typeface="Gill Sans" panose="020B0502020104020203" pitchFamily="34" charset="-79"/>
                <a:ea typeface="Times New Roman"/>
                <a:cs typeface="Gill Sans" panose="020B0502020104020203" pitchFamily="34" charset="-79"/>
                <a:sym typeface="Times New Roman"/>
              </a:rPr>
              <a:t> Use curves, zig zags or wavy lines. </a:t>
            </a:r>
            <a:endParaRPr sz="2500" dirty="0">
              <a:latin typeface="Gill Sans" panose="020B0502020104020203" pitchFamily="34" charset="-79"/>
              <a:ea typeface="Times New Roman"/>
              <a:cs typeface="Gill Sans" panose="020B0502020104020203" pitchFamily="34" charset="-79"/>
              <a:sym typeface="Times New Roman"/>
            </a:endParaRPr>
          </a:p>
        </p:txBody>
      </p:sp>
      <p:pic>
        <p:nvPicPr>
          <p:cNvPr id="14" name="image.jpg">
            <a:extLst>
              <a:ext uri="{FF2B5EF4-FFF2-40B4-BE49-F238E27FC236}">
                <a16:creationId xmlns:a16="http://schemas.microsoft.com/office/drawing/2014/main" id="{217D68F1-7D7C-D948-A05F-7494F679D0F6}"/>
              </a:ext>
            </a:extLst>
          </p:cNvPr>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6119" t="4123" r="747"/>
          <a:stretch/>
        </p:blipFill>
        <p:spPr>
          <a:xfrm>
            <a:off x="4720095" y="3688598"/>
            <a:ext cx="3564610" cy="5644008"/>
          </a:xfrm>
          <a:prstGeom prst="rect">
            <a:avLst/>
          </a:prstGeom>
          <a:ln w="12700">
            <a:miter lim="400000"/>
          </a:ln>
        </p:spPr>
      </p:pic>
      <p:pic>
        <p:nvPicPr>
          <p:cNvPr id="2" name="Picture 1">
            <a:extLst>
              <a:ext uri="{FF2B5EF4-FFF2-40B4-BE49-F238E27FC236}">
                <a16:creationId xmlns:a16="http://schemas.microsoft.com/office/drawing/2014/main" id="{27533B7B-780C-B44C-B28B-0466BA282C4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457330" y="5983706"/>
            <a:ext cx="2726723" cy="3348900"/>
          </a:xfrm>
          <a:prstGeom prst="rect">
            <a:avLst/>
          </a:prstGeom>
        </p:spPr>
      </p:pic>
      <p:pic>
        <p:nvPicPr>
          <p:cNvPr id="5" name="Picture 4">
            <a:extLst>
              <a:ext uri="{FF2B5EF4-FFF2-40B4-BE49-F238E27FC236}">
                <a16:creationId xmlns:a16="http://schemas.microsoft.com/office/drawing/2014/main" id="{EB027F62-D249-524D-81CC-057115E6C60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21" t="4619" r="3298"/>
          <a:stretch/>
        </p:blipFill>
        <p:spPr>
          <a:xfrm rot="5400000">
            <a:off x="7525816" y="4441090"/>
            <a:ext cx="5953972" cy="3829059"/>
          </a:xfrm>
          <a:prstGeom prst="rect">
            <a:avLst/>
          </a:prstGeom>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730</TotalTime>
  <Words>1172</Words>
  <Application>Microsoft Macintosh PowerPoint</Application>
  <PresentationFormat>Custom</PresentationFormat>
  <Paragraphs>99</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Book</vt:lpstr>
      <vt:lpstr>Avenir Roman</vt:lpstr>
      <vt:lpstr>Gill Sans</vt:lpstr>
      <vt:lpstr>Lucida Grande</vt:lpstr>
      <vt:lpstr>Times New Roman</vt:lpstr>
      <vt:lpstr>Default</vt:lpstr>
      <vt:lpstr>PowerPoint Presentation</vt:lpstr>
      <vt:lpstr>PowerPoint Presentation</vt:lpstr>
      <vt:lpstr>Texture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Paint the Background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dc:creator>
  <cp:lastModifiedBy>Amy Crissman</cp:lastModifiedBy>
  <cp:revision>37</cp:revision>
  <dcterms:modified xsi:type="dcterms:W3CDTF">2022-11-02T19:08:24Z</dcterms:modified>
</cp:coreProperties>
</file>